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3" r:id="rId7"/>
    <p:sldId id="260" r:id="rId8"/>
    <p:sldId id="262" r:id="rId9"/>
    <p:sldId id="265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B57312-4756-3BFC-05DA-187ED7646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FA80D19-33AE-46FB-EDD5-EA6EA2B04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D3D758-F1AD-BF91-7E7C-C93D86341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5B75-C993-4354-8243-C29F37BB3551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ABD98A-D034-4A79-1D6A-5DEA1C152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3D8C0ED-2743-B87B-1CAE-602983DF1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AE76B-A2BB-4F9F-9FA8-E502CB0118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9518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FE94B6-8CE2-EBE0-6760-4F722EC3F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9F65631-0A61-AF07-3E3C-75878BEC8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7EC3A8-EE9D-1D50-A112-EFA63EA14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5B75-C993-4354-8243-C29F37BB3551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305D91-5F6C-D943-2826-A2479293C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74DE05-9F14-4773-33B0-DDD349A2E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AE76B-A2BB-4F9F-9FA8-E502CB0118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922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4D21051-6249-85B4-68F6-9F01A25DAE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C003486-9DA1-414F-51AE-B1C87F65B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BE00AD-0C21-0525-9FCD-EC556C63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5B75-C993-4354-8243-C29F37BB3551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A3DDF8-5413-1BC7-B656-CDD92644E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742A74-5051-CD25-6A09-A68CDD9A3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AE76B-A2BB-4F9F-9FA8-E502CB0118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697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654062-2003-7D2F-9D34-F38D652CD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64B29C-CB37-7226-E33B-A4515830D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3201F5-F751-BC6E-4F15-C64E6D0CF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5B75-C993-4354-8243-C29F37BB3551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2C91FF-4DD3-A5FA-01E1-655D00552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CA4C1F-751A-EE2F-589D-EAF2A940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AE76B-A2BB-4F9F-9FA8-E502CB0118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09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970997-7D6E-8121-1661-D4A5B4321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5DFAD5E-9628-745F-A92E-D48B10D70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3B70A2-1BE9-80F5-3586-3535F2772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5B75-C993-4354-8243-C29F37BB3551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D39FB7-0D22-57F5-8063-8EEA4E9D3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0ED08A-E835-4EAE-EE95-3EF4D7A04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AE76B-A2BB-4F9F-9FA8-E502CB0118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688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6AD9C4-BBD0-CEA1-67CF-059FE6F46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8E8088-1901-1FDE-A7F2-10087EBBE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64DBDD4-9CEB-B5C2-9A8F-010E2A871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FC623A7-56A3-9060-54FD-9306A48B5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5B75-C993-4354-8243-C29F37BB3551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0555299-1745-00A2-A660-3CE929D7C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6328C0-DE84-044E-536C-222B9F5BE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AE76B-A2BB-4F9F-9FA8-E502CB0118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691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C2BAF8-45F3-5D5D-5D45-2B4F2E00E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EFE6234-7D86-03DA-0493-7AC8E6AE7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5F6B824-C226-E00C-8964-61F83A4B2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E54BD68-F909-84E8-DD2F-2938FCA76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C7378CC-7C4F-900D-A69B-883B55B280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30A4517-8773-0FDE-15C1-A38446643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5B75-C993-4354-8243-C29F37BB3551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B7EE4AB-266B-963C-D8E1-C65353B0F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A97F629-4AD7-E74B-A767-873F4B0D5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AE76B-A2BB-4F9F-9FA8-E502CB0118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62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116477-690C-5792-BB20-A594BAACB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16DC35B-28B1-B10D-028E-1ADE872D9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5B75-C993-4354-8243-C29F37BB3551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F913DAA-79F8-8B06-B3D2-A0A856F4A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0C81927-FA16-AE21-0396-C204D9F12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AE76B-A2BB-4F9F-9FA8-E502CB0118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19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57D5D27-5C12-818D-F666-C41284E77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5B75-C993-4354-8243-C29F37BB3551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4F4A571-0B31-5B74-198D-9E3C72C75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3DEAF4E-658E-EE90-0885-6A961D44D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AE76B-A2BB-4F9F-9FA8-E502CB0118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5434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E91EB-E4B0-CF00-18E8-63D469C66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F468DA-6891-F963-714C-B5BC1817B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6C12074-E904-B1FE-D783-C12563781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DF216AC-0686-C9C6-A89E-895F0BB44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5B75-C993-4354-8243-C29F37BB3551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615275E-32D4-C48D-60FE-9ACF02612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5E96B09-F12B-1945-1471-8CD11044A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AE76B-A2BB-4F9F-9FA8-E502CB0118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095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6D627-EF66-30B5-2228-0E621196C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B2781C6-3ACA-E91D-8BB0-2B549BCF65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9C97C4-6339-5BD6-33B9-F10AA04F9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0F71E6-742A-D659-232A-26A2C3F71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5B75-C993-4354-8243-C29F37BB3551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922CADC-6927-C62C-0D1D-F6450D99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2EF28CF-14B4-7847-B351-F2F3D79C2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AE76B-A2BB-4F9F-9FA8-E502CB0118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800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E931269-F351-1DE7-2069-D016B370D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CA0E9E-F8B3-9AEB-1D3D-9755974D0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9389FF-BD45-FCFD-AE23-CB68FCA676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6E5B75-C993-4354-8243-C29F37BB3551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CD8CCF-33CC-B0AA-1404-F58CD0DDBD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F459FA-4799-CFEC-8A33-0FDF0C479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BAE76B-A2BB-4F9F-9FA8-E502CB0118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876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1A5E28-3651-42FE-D96F-7752042EAE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Klimaatverandering en senioren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FE667CD-B1E6-2880-EEF0-0F18209295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Energietransitie niet zonder ons</a:t>
            </a:r>
          </a:p>
        </p:txBody>
      </p:sp>
    </p:spTree>
    <p:extLst>
      <p:ext uri="{BB962C8B-B14F-4D97-AF65-F5344CB8AC3E}">
        <p14:creationId xmlns:p14="http://schemas.microsoft.com/office/powerpoint/2010/main" val="4145029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69CBB7-B5D6-6687-8069-9A26B270A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Niet zonder ons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A85B69-7FC2-EC3B-C2E7-F84AE075C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Energie armoede</a:t>
            </a:r>
          </a:p>
          <a:p>
            <a:r>
              <a:rPr lang="nl-NL" dirty="0"/>
              <a:t>Woononzekerheid</a:t>
            </a:r>
          </a:p>
          <a:p>
            <a:r>
              <a:rPr lang="nl-NL" dirty="0"/>
              <a:t>Gezondheid</a:t>
            </a:r>
          </a:p>
          <a:p>
            <a:r>
              <a:rPr lang="nl-NL" dirty="0"/>
              <a:t>Betaalbaarheid</a:t>
            </a:r>
          </a:p>
          <a:p>
            <a:r>
              <a:rPr lang="nl-NL" dirty="0"/>
              <a:t>Zeggenschap </a:t>
            </a:r>
          </a:p>
          <a:p>
            <a:r>
              <a:rPr lang="nl-NL" dirty="0"/>
              <a:t>Ondersteuning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5C40BAD-F0C5-BC33-8E15-5B3BD2A75F0A}"/>
              </a:ext>
            </a:extLst>
          </p:cNvPr>
          <p:cNvSpPr txBox="1"/>
          <p:nvPr/>
        </p:nvSpPr>
        <p:spPr>
          <a:xfrm>
            <a:off x="4542503" y="1859339"/>
            <a:ext cx="6096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1800" b="0" i="0" u="none" strike="noStrike" baseline="0" dirty="0">
                <a:solidFill>
                  <a:srgbClr val="6F6F6F"/>
                </a:solidFill>
                <a:latin typeface="NeoSansPro-Regular"/>
              </a:rPr>
              <a:t>Een duurzame samenleving is pas rechtvaardig als niemand achterblijft. De FNV ziet senioren als actieve burgers die recht hebben op een comfortabele, energiezuinige en toekomstbestendige woning. Daarbij moet voorkomen worden</a:t>
            </a:r>
          </a:p>
          <a:p>
            <a:pPr algn="l"/>
            <a:r>
              <a:rPr lang="nl-NL" sz="1800" b="0" i="0" u="none" strike="noStrike" baseline="0" dirty="0">
                <a:solidFill>
                  <a:srgbClr val="6F6F6F"/>
                </a:solidFill>
                <a:latin typeface="NeoSansPro-Regular"/>
              </a:rPr>
              <a:t>dat ouderen opdraaien voor kosten die voortkomen uit klimaatbeleid.</a:t>
            </a:r>
          </a:p>
          <a:p>
            <a:pPr algn="l"/>
            <a:r>
              <a:rPr lang="nl-NL" sz="1800" b="0" i="0" u="none" strike="noStrike" baseline="0" dirty="0">
                <a:solidFill>
                  <a:srgbClr val="D95405"/>
                </a:solidFill>
                <a:latin typeface="NeoSansPro-Ultra"/>
              </a:rPr>
              <a:t>WIJ WILLEN EEN DRIEDUBBELE AANPAK: KLIMAATRECHTVAARDIG,</a:t>
            </a:r>
          </a:p>
          <a:p>
            <a:pPr algn="l"/>
            <a:r>
              <a:rPr lang="nl-NL" sz="1800" b="0" i="0" u="none" strike="noStrike" baseline="0" dirty="0">
                <a:solidFill>
                  <a:srgbClr val="D95405"/>
                </a:solidFill>
                <a:latin typeface="NeoSansPro-Ultra"/>
              </a:rPr>
              <a:t>GENERATIEBEWUST, EN PRAKTISCH UITVOERBAAR.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9964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6FE793-3CCA-8FC0-6514-8C832623A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Er zijn niet teveel senioren, er zijn teveel rijken</a:t>
            </a:r>
          </a:p>
        </p:txBody>
      </p:sp>
      <p:pic>
        <p:nvPicPr>
          <p:cNvPr id="3086" name="Picture 14" descr="Sterkste schouders dragen niet zwaarste lasten: rijksten betalen minder ...">
            <a:extLst>
              <a:ext uri="{FF2B5EF4-FFF2-40B4-BE49-F238E27FC236}">
                <a16:creationId xmlns:a16="http://schemas.microsoft.com/office/drawing/2014/main" id="{936306F4-0746-CE91-B283-D375FDF44C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955" y="1921772"/>
            <a:ext cx="8632722" cy="431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336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DBBE92-213E-9BA0-BF66-322B17170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Energie armoede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9ED352-D604-2071-6542-43D6CBF3D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465" y="193378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1 op de 4 huishoudens in energiearmoede is </a:t>
            </a:r>
          </a:p>
          <a:p>
            <a:pPr marL="0" indent="0">
              <a:buNone/>
            </a:pPr>
            <a:r>
              <a:rPr lang="nl-NL" dirty="0"/>
              <a:t>een 65-plus-huishouden (CBS 2023). Oudere </a:t>
            </a:r>
          </a:p>
          <a:p>
            <a:pPr marL="0" indent="0">
              <a:buNone/>
            </a:pPr>
            <a:r>
              <a:rPr lang="nl-NL" dirty="0"/>
              <a:t>woningen (voor 1980) zijn vaak slecht geïsoleerd.</a:t>
            </a:r>
          </a:p>
          <a:p>
            <a:r>
              <a:rPr lang="nl-NL" dirty="0"/>
              <a:t>huurverhoging zonder energiebesparing</a:t>
            </a:r>
          </a:p>
          <a:p>
            <a:r>
              <a:rPr lang="nl-NL" dirty="0"/>
              <a:t>Woningcorporaties mogen pas huurverhogingen</a:t>
            </a:r>
          </a:p>
          <a:p>
            <a:r>
              <a:rPr lang="nl-NL" dirty="0"/>
              <a:t>doorvoeren bij verduurzaming als:</a:t>
            </a:r>
          </a:p>
          <a:p>
            <a:r>
              <a:rPr lang="nl-NL" dirty="0"/>
              <a:t>De energierekening aantoonbaar lager uitvalt.</a:t>
            </a:r>
          </a:p>
          <a:p>
            <a:r>
              <a:rPr lang="nl-NL" dirty="0"/>
              <a:t>Er actieve instemming is van bewoners.</a:t>
            </a:r>
          </a:p>
          <a:p>
            <a:endParaRPr lang="nl-NL" dirty="0"/>
          </a:p>
        </p:txBody>
      </p:sp>
      <p:pic>
        <p:nvPicPr>
          <p:cNvPr id="1026" name="Picture 2" descr="energie-armoede: feiten, getallen en opinies">
            <a:extLst>
              <a:ext uri="{FF2B5EF4-FFF2-40B4-BE49-F238E27FC236}">
                <a16:creationId xmlns:a16="http://schemas.microsoft.com/office/drawing/2014/main" id="{A023A9B1-4CFE-1D52-B77B-D3D371958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96" y="1805013"/>
            <a:ext cx="3444978" cy="27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177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EBDF6C-4D51-DBB8-B9A0-E028BF0FC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Verduurzamen woningen als je geld hebt.</a:t>
            </a:r>
          </a:p>
        </p:txBody>
      </p:sp>
      <p:pic>
        <p:nvPicPr>
          <p:cNvPr id="8" name="Tijdelijke aanduiding voor inhoud 7" descr="Afbeelding met schets, tekening, huis, tekenfilm&#10;&#10;Door AI gegenereerde inhoud is mogelijk onjuist.">
            <a:extLst>
              <a:ext uri="{FF2B5EF4-FFF2-40B4-BE49-F238E27FC236}">
                <a16:creationId xmlns:a16="http://schemas.microsoft.com/office/drawing/2014/main" id="{36297454-9EAE-AFE7-5039-CBB421E94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609315"/>
            <a:ext cx="5255189" cy="350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9FB78D9-5004-3801-E28F-F4EC91C95DA4}"/>
              </a:ext>
            </a:extLst>
          </p:cNvPr>
          <p:cNvSpPr txBox="1"/>
          <p:nvPr/>
        </p:nvSpPr>
        <p:spPr>
          <a:xfrm>
            <a:off x="5053782" y="3242553"/>
            <a:ext cx="6096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Een programma, dat gericht is op het verduurzamen van seniorenwoningen, gekoppeld aan levensloopbestendig wonen.</a:t>
            </a:r>
          </a:p>
          <a:p>
            <a:r>
              <a:rPr lang="nl-NL" dirty="0"/>
              <a:t>• Doel: 100.000 woningen in vijf jaar verduurzamen.</a:t>
            </a:r>
          </a:p>
          <a:p>
            <a:r>
              <a:rPr lang="nl-NL" dirty="0"/>
              <a:t>• Richt zich op alleenstaanden en echtparen boven de 65 jaar met een modaal of lager inkomen.</a:t>
            </a:r>
          </a:p>
          <a:p>
            <a:r>
              <a:rPr lang="nl-NL" dirty="0"/>
              <a:t>• Gecombineerde aanpak: isolatie, zonnepanelen, ventilatie én woningaanpassingen (drempelvrij, traplift, etc.).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9017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711AE-55F1-1244-E144-6BF10985D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Informatievoorziening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BA6F06-1228-F16B-A5A7-FE684EFBA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43400" cy="3611614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6146" name="Picture 2" descr="kastje, muur | Ouders, Muur">
            <a:extLst>
              <a:ext uri="{FF2B5EF4-FFF2-40B4-BE49-F238E27FC236}">
                <a16:creationId xmlns:a16="http://schemas.microsoft.com/office/drawing/2014/main" id="{1A7F0FEB-FAA7-9736-44DC-DF91460C9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80" y="1563329"/>
            <a:ext cx="5001039" cy="353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ctie: stuur je baas van het kastje naar de muur - Huh? Wat bedoelt u?">
            <a:extLst>
              <a:ext uri="{FF2B5EF4-FFF2-40B4-BE49-F238E27FC236}">
                <a16:creationId xmlns:a16="http://schemas.microsoft.com/office/drawing/2014/main" id="{463FC6CC-23F1-1ED1-5F28-9210CDD24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334" y="1563329"/>
            <a:ext cx="27717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0DA5F41-25D8-B657-AC41-4B7BB972077D}"/>
              </a:ext>
            </a:extLst>
          </p:cNvPr>
          <p:cNvSpPr txBox="1"/>
          <p:nvPr/>
        </p:nvSpPr>
        <p:spPr>
          <a:xfrm>
            <a:off x="5384109" y="4694506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Ontwikkel regionale loketten waarin ouderen persoonlijk geholpen worden bij subsidieaanvragen, technische keuzes en planning van verduurzaming. Dit loket wordt gekoppeld aan energiecoaches en WMO-consulenten.</a:t>
            </a:r>
          </a:p>
        </p:txBody>
      </p:sp>
    </p:spTree>
    <p:extLst>
      <p:ext uri="{BB962C8B-B14F-4D97-AF65-F5344CB8AC3E}">
        <p14:creationId xmlns:p14="http://schemas.microsoft.com/office/powerpoint/2010/main" val="125829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2D757A-2F34-E499-7042-17F0EE0AC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Klimaatverandering en gezondheid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06CE66-0353-078A-C284-F36BD66FD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481" y="3444034"/>
            <a:ext cx="2866350" cy="1854553"/>
          </a:xfrm>
        </p:spPr>
        <p:txBody>
          <a:bodyPr/>
          <a:lstStyle/>
          <a:p>
            <a:r>
              <a:rPr lang="nl-NL" dirty="0"/>
              <a:t>Hitteplan verzorgingstehuis</a:t>
            </a:r>
          </a:p>
          <a:p>
            <a:endParaRPr lang="nl-NL" dirty="0"/>
          </a:p>
        </p:txBody>
      </p:sp>
      <p:pic>
        <p:nvPicPr>
          <p:cNvPr id="2050" name="Picture 2" descr="'Nederlands pensioen veiligste ter wereld' | RTL Nieuws">
            <a:extLst>
              <a:ext uri="{FF2B5EF4-FFF2-40B4-BE49-F238E27FC236}">
                <a16:creationId xmlns:a16="http://schemas.microsoft.com/office/drawing/2014/main" id="{F0496644-C227-CF1D-5409-AC11E18BD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535" y="2147119"/>
            <a:ext cx="5691785" cy="320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571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33BB1C-B44D-2A7A-32AC-E95B6280A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dirty="0"/>
              <a:t>Zeggenschap</a:t>
            </a:r>
          </a:p>
        </p:txBody>
      </p:sp>
      <p:pic>
        <p:nvPicPr>
          <p:cNvPr id="5122" name="Picture 2" descr="Inspraak – live cartoon – ComicHouse">
            <a:extLst>
              <a:ext uri="{FF2B5EF4-FFF2-40B4-BE49-F238E27FC236}">
                <a16:creationId xmlns:a16="http://schemas.microsoft.com/office/drawing/2014/main" id="{D362CFA3-BD3E-BDF4-68C8-4220C081CE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5" y="1007394"/>
            <a:ext cx="397951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A325036-264C-9ECE-693B-4CE23B84AD95}"/>
              </a:ext>
            </a:extLst>
          </p:cNvPr>
          <p:cNvSpPr txBox="1"/>
          <p:nvPr/>
        </p:nvSpPr>
        <p:spPr>
          <a:xfrm>
            <a:off x="4817807" y="3232721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Verplichte seniorentoets in gemeentelijke warmte- en wijkplannen</a:t>
            </a:r>
          </a:p>
          <a:p>
            <a:r>
              <a:rPr lang="nl-NL" dirty="0"/>
              <a:t>Gemeenten moeten bij het maken van plannen expliciet beoordelen wat de impact is op ouderen, met verplichte inspraak via lokale ouderenorganisaties.</a:t>
            </a:r>
          </a:p>
        </p:txBody>
      </p:sp>
    </p:spTree>
    <p:extLst>
      <p:ext uri="{BB962C8B-B14F-4D97-AF65-F5344CB8AC3E}">
        <p14:creationId xmlns:p14="http://schemas.microsoft.com/office/powerpoint/2010/main" val="2454492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F6677A-38AA-594D-F765-0C8D24E1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dirty="0"/>
              <a:t>FNV Senioren is er voor jou. Samen met jou komen we op!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4678B8-B4D7-5B47-9515-5609B0460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/>
              <a:t>Organiseren van lokale informatiebijeenkomsten over energiebesparing en klimaat</a:t>
            </a:r>
          </a:p>
          <a:p>
            <a:r>
              <a:rPr lang="nl-NL" dirty="0"/>
              <a:t>Opleiden van vrijwillige energiecoaches binnen de eigen FNV-afdelingen om senioren thuis te adviseren.</a:t>
            </a:r>
          </a:p>
          <a:p>
            <a:r>
              <a:rPr lang="nl-NL" dirty="0"/>
              <a:t>Inrichten van een FNV-loket of telefoonlijn voor senioren met vragen over verduurzaming en subsidies.</a:t>
            </a:r>
          </a:p>
          <a:p>
            <a:r>
              <a:rPr lang="nl-NL" dirty="0"/>
              <a:t>Uitvoeren van een enquête onder FNV-seniorenleden om energiearmoede in kaart te brengen en lokale verschillen te signaleren.</a:t>
            </a:r>
          </a:p>
          <a:p>
            <a:r>
              <a:rPr lang="nl-NL" dirty="0"/>
              <a:t>Opmaken en verspreiden van lokale handreikingen voor samenwerking tussen senioren, gemeenten en woningcorporaties.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301212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356</Words>
  <Application>Microsoft Office PowerPoint</Application>
  <PresentationFormat>Breedbeeld</PresentationFormat>
  <Paragraphs>44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NeoSansPro-Regular</vt:lpstr>
      <vt:lpstr>NeoSansPro-Ultra</vt:lpstr>
      <vt:lpstr>Kantoorthema</vt:lpstr>
      <vt:lpstr>Klimaatverandering en senioren</vt:lpstr>
      <vt:lpstr>Niet zonder ons </vt:lpstr>
      <vt:lpstr>Er zijn niet teveel senioren, er zijn teveel rijken</vt:lpstr>
      <vt:lpstr>Energie armoede</vt:lpstr>
      <vt:lpstr>Verduurzamen woningen als je geld hebt.</vt:lpstr>
      <vt:lpstr>Informatievoorziening</vt:lpstr>
      <vt:lpstr>Klimaatverandering en gezondheid</vt:lpstr>
      <vt:lpstr>Zeggenschap</vt:lpstr>
      <vt:lpstr>FNV Senioren is er voor jou. Samen met jou komen we op!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patrick van klink</dc:creator>
  <cp:lastModifiedBy>patrick van klink</cp:lastModifiedBy>
  <cp:revision>2</cp:revision>
  <dcterms:created xsi:type="dcterms:W3CDTF">2025-09-03T19:21:11Z</dcterms:created>
  <dcterms:modified xsi:type="dcterms:W3CDTF">2025-09-16T10:49:40Z</dcterms:modified>
</cp:coreProperties>
</file>