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6"/>
  </p:notesMasterIdLst>
  <p:handoutMasterIdLst>
    <p:handoutMasterId r:id="rId17"/>
  </p:handoutMasterIdLst>
  <p:sldIdLst>
    <p:sldId id="256" r:id="rId5"/>
    <p:sldId id="283" r:id="rId6"/>
    <p:sldId id="261" r:id="rId7"/>
    <p:sldId id="257" r:id="rId8"/>
    <p:sldId id="260" r:id="rId9"/>
    <p:sldId id="282" r:id="rId10"/>
    <p:sldId id="284" r:id="rId11"/>
    <p:sldId id="286" r:id="rId12"/>
    <p:sldId id="285" r:id="rId13"/>
    <p:sldId id="287" r:id="rId14"/>
    <p:sldId id="268" r:id="rId1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18" userDrawn="1">
          <p15:clr>
            <a:srgbClr val="A4A3A4"/>
          </p15:clr>
        </p15:guide>
        <p15:guide id="2" orient="horz" pos="2160">
          <p15:clr>
            <a:srgbClr val="A4A3A4"/>
          </p15:clr>
        </p15:guide>
        <p15:guide id="3" orient="horz" pos="103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rnout Drenthel" initials="AD [7]" lastIdx="1" clrIdx="6"/>
  <p:cmAuthor id="1" name="Arnout Drenthel" initials="AD" lastIdx="1" clrIdx="0"/>
  <p:cmAuthor id="8" name="Arnout Drenthel" initials="AD [8]" lastIdx="1" clrIdx="7"/>
  <p:cmAuthor id="2" name="Arnout Drenthel" initials="AD [2]" lastIdx="1" clrIdx="1"/>
  <p:cmAuthor id="9" name="Arnout Drenthel" initials="AD [9]" lastIdx="1" clrIdx="8"/>
  <p:cmAuthor id="3" name="Arnout Drenthel" initials="AD [3]" lastIdx="1" clrIdx="2"/>
  <p:cmAuthor id="4" name="Arnout Drenthel" initials="AD [4]" lastIdx="1" clrIdx="3"/>
  <p:cmAuthor id="5" name="Arnout Drenthel" initials="AD [5]" lastIdx="1" clrIdx="4"/>
  <p:cmAuthor id="6" name="Arnout Drenthel" initials="AD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205D"/>
    <a:srgbClr val="D52B1E"/>
    <a:srgbClr val="154273"/>
    <a:srgbClr val="F2D9E7"/>
    <a:srgbClr val="E5B2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ijl, thema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ijl, thema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Stijl, gemiddeld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16DA210-FB5B-4158-B5E0-FEB733F419BA}" styleName="Stijl, licht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8" autoAdjust="0"/>
    <p:restoredTop sz="95652" autoAdjust="0"/>
  </p:normalViewPr>
  <p:slideViewPr>
    <p:cSldViewPr snapToGrid="0">
      <p:cViewPr varScale="1">
        <p:scale>
          <a:sx n="57" d="100"/>
          <a:sy n="57" d="100"/>
        </p:scale>
        <p:origin x="40" y="84"/>
      </p:cViewPr>
      <p:guideLst>
        <p:guide pos="518"/>
        <p:guide orient="horz" pos="2160"/>
        <p:guide orient="horz" pos="1036"/>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5224"/>
    </p:cViewPr>
  </p:sorterViewPr>
  <p:notesViewPr>
    <p:cSldViewPr snapToGrid="0">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C6709BA-0250-418B-A227-469BF0F69AD3}" type="datetimeFigureOut">
              <a:rPr lang="nl-NL" smtClean="0"/>
              <a:t>1-10-2025</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7A4FE01-11FF-43DA-B7F5-6592B996E3FA}" type="slidenum">
              <a:rPr lang="nl-NL" smtClean="0"/>
              <a:t>‹nr.›</a:t>
            </a:fld>
            <a:endParaRPr lang="nl-NL"/>
          </a:p>
        </p:txBody>
      </p:sp>
    </p:spTree>
    <p:extLst>
      <p:ext uri="{BB962C8B-B14F-4D97-AF65-F5344CB8AC3E}">
        <p14:creationId xmlns:p14="http://schemas.microsoft.com/office/powerpoint/2010/main" val="1681797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D30240-3B76-4E52-B42B-C39F5C218F4D}" type="datetimeFigureOut">
              <a:rPr lang="nl-NL" smtClean="0"/>
              <a:t>1-10-2025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01649-886C-4324-AD4C-E61C88D47728}" type="slidenum">
              <a:rPr lang="nl-NL" smtClean="0"/>
              <a:t>‹nr.›</a:t>
            </a:fld>
            <a:endParaRPr lang="nl-NL"/>
          </a:p>
        </p:txBody>
      </p:sp>
    </p:spTree>
    <p:extLst>
      <p:ext uri="{BB962C8B-B14F-4D97-AF65-F5344CB8AC3E}">
        <p14:creationId xmlns:p14="http://schemas.microsoft.com/office/powerpoint/2010/main" val="1169954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nlarbeidsinspectie.nl/publicaties/publicaties/2022/11/14/inspectieresultaten-arbozorg-in-de-hoveniersbranche"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dirty="0"/>
              <a:t>Roze </a:t>
            </a:r>
            <a:r>
              <a:rPr lang="nl-NL" sz="1200" dirty="0" err="1"/>
              <a:t>tekstvak</a:t>
            </a:r>
            <a:r>
              <a:rPr lang="nl-NL" sz="1200" dirty="0"/>
              <a:t> Arbozorg afkomstig uit inspectieresultaten Hoveniersbranche (2022):</a:t>
            </a:r>
          </a:p>
          <a:p>
            <a:r>
              <a:rPr lang="nl-NL" sz="1200" dirty="0">
                <a:hlinkClick r:id="rId3"/>
              </a:rPr>
              <a:t>Inspectieresultaten Arbozorg in de hoveniersbranche | Publicatie | Nederlandse Arbeidsinspectie (nlarbeidsinspectie.nl)</a:t>
            </a:r>
            <a:endParaRPr lang="nl-NL" sz="1200" dirty="0"/>
          </a:p>
          <a:p>
            <a:endParaRPr lang="nl-NL" dirty="0"/>
          </a:p>
          <a:p>
            <a:r>
              <a:rPr lang="nl-NL" dirty="0"/>
              <a:t>Uit </a:t>
            </a:r>
            <a:r>
              <a:rPr lang="nl-NL" dirty="0" err="1"/>
              <a:t>AiB</a:t>
            </a:r>
            <a:r>
              <a:rPr lang="nl-NL" dirty="0"/>
              <a:t> is er wel een stijging waarneembaar van 50% naar 64%. En 88% van de werknemers valt onder een RIE. Mogelijke oorzaken van de stijging: Project RIE van het departement en de sectoraanpak.</a:t>
            </a:r>
          </a:p>
          <a:p>
            <a:endParaRPr lang="nl-NL" dirty="0"/>
          </a:p>
          <a:p>
            <a:r>
              <a:rPr lang="nl-NL" dirty="0"/>
              <a:t>In 2024 hebben we ook ingezet op bedrijven tot 25 werknemers. De sectoren met lage naleving RIE en hoge risico’s zijn feitelijk al ‘aangepakt’. </a:t>
            </a:r>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2</a:t>
            </a:fld>
            <a:endParaRPr lang="nl-NL"/>
          </a:p>
        </p:txBody>
      </p:sp>
    </p:spTree>
    <p:extLst>
      <p:ext uri="{BB962C8B-B14F-4D97-AF65-F5344CB8AC3E}">
        <p14:creationId xmlns:p14="http://schemas.microsoft.com/office/powerpoint/2010/main" val="1357864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900" dirty="0"/>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3</a:t>
            </a:fld>
            <a:endParaRPr lang="nl-NL"/>
          </a:p>
        </p:txBody>
      </p:sp>
    </p:spTree>
    <p:extLst>
      <p:ext uri="{BB962C8B-B14F-4D97-AF65-F5344CB8AC3E}">
        <p14:creationId xmlns:p14="http://schemas.microsoft.com/office/powerpoint/2010/main" val="3744930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4</a:t>
            </a:fld>
            <a:endParaRPr lang="nl-NL"/>
          </a:p>
        </p:txBody>
      </p:sp>
    </p:spTree>
    <p:extLst>
      <p:ext uri="{BB962C8B-B14F-4D97-AF65-F5344CB8AC3E}">
        <p14:creationId xmlns:p14="http://schemas.microsoft.com/office/powerpoint/2010/main" val="1152445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Termijn tussen aankondigingsbrief en verzoekbrief: 6wk</a:t>
            </a:r>
          </a:p>
          <a:p>
            <a:r>
              <a:rPr lang="nl-NL" dirty="0"/>
              <a:t>Termijn voor aanleveren basisdocumenten: 2 </a:t>
            </a:r>
            <a:r>
              <a:rPr lang="nl-NL" dirty="0" err="1"/>
              <a:t>wk</a:t>
            </a:r>
            <a:endParaRPr lang="nl-NL" dirty="0"/>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6</a:t>
            </a:fld>
            <a:endParaRPr lang="nl-NL"/>
          </a:p>
        </p:txBody>
      </p:sp>
    </p:spTree>
    <p:extLst>
      <p:ext uri="{BB962C8B-B14F-4D97-AF65-F5344CB8AC3E}">
        <p14:creationId xmlns:p14="http://schemas.microsoft.com/office/powerpoint/2010/main" val="1483395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t>26% van de werkgevers had </a:t>
            </a:r>
            <a:r>
              <a:rPr lang="nl-NL" sz="1200" i="1" dirty="0"/>
              <a:t>wel</a:t>
            </a:r>
            <a:r>
              <a:rPr lang="nl-NL" sz="1200" i="0" dirty="0"/>
              <a:t> een RI&amp;E – dit blijkt uit de </a:t>
            </a:r>
            <a:r>
              <a:rPr lang="nl-NL" sz="1200" i="0" dirty="0" err="1"/>
              <a:t>AiB</a:t>
            </a:r>
            <a:r>
              <a:rPr lang="nl-NL" sz="1200" i="0" dirty="0"/>
              <a:t> monitor van 2019-2021 en betreft een extrapolatie, het is dus niet zo dat deze 678 werkgevers bevraagd zijn en een deel heeft gezegd dat ze geen </a:t>
            </a:r>
            <a:r>
              <a:rPr lang="nl-NL" sz="1200" i="0" dirty="0" err="1"/>
              <a:t>arbodocumenten</a:t>
            </a:r>
            <a:r>
              <a:rPr lang="nl-NL" sz="1200" i="0" dirty="0"/>
              <a:t> hebben.</a:t>
            </a:r>
            <a:endParaRPr lang="nl-NL" sz="1200" dirty="0"/>
          </a:p>
          <a:p>
            <a:endParaRPr lang="nl-NL" dirty="0"/>
          </a:p>
        </p:txBody>
      </p:sp>
      <p:sp>
        <p:nvSpPr>
          <p:cNvPr id="4" name="Tijdelijke aanduiding voor dianummer 3"/>
          <p:cNvSpPr>
            <a:spLocks noGrp="1"/>
          </p:cNvSpPr>
          <p:nvPr>
            <p:ph type="sldNum" sz="quarter" idx="5"/>
          </p:nvPr>
        </p:nvSpPr>
        <p:spPr/>
        <p:txBody>
          <a:bodyPr/>
          <a:lstStyle/>
          <a:p>
            <a:fld id="{DE501649-886C-4324-AD4C-E61C88D47728}" type="slidenum">
              <a:rPr lang="nl-NL" smtClean="0"/>
              <a:t>7</a:t>
            </a:fld>
            <a:endParaRPr lang="nl-NL"/>
          </a:p>
        </p:txBody>
      </p:sp>
    </p:spTree>
    <p:extLst>
      <p:ext uri="{BB962C8B-B14F-4D97-AF65-F5344CB8AC3E}">
        <p14:creationId xmlns:p14="http://schemas.microsoft.com/office/powerpoint/2010/main" val="37103330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7.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1">
        <a:schemeClr val="bg2"/>
      </p:bgRef>
    </p:bg>
    <p:spTree>
      <p:nvGrpSpPr>
        <p:cNvPr id="1" name=""/>
        <p:cNvGrpSpPr/>
        <p:nvPr/>
      </p:nvGrpSpPr>
      <p:grpSpPr>
        <a:xfrm>
          <a:off x="0" y="0"/>
          <a:ext cx="0" cy="0"/>
          <a:chOff x="0" y="0"/>
          <a:chExt cx="0" cy="0"/>
        </a:xfrm>
      </p:grpSpPr>
      <p:sp>
        <p:nvSpPr>
          <p:cNvPr id="2" name="Titel 1"/>
          <p:cNvSpPr>
            <a:spLocks noGrp="1"/>
          </p:cNvSpPr>
          <p:nvPr>
            <p:ph type="ctrTitle"/>
          </p:nvPr>
        </p:nvSpPr>
        <p:spPr>
          <a:xfrm>
            <a:off x="6554588" y="1882800"/>
            <a:ext cx="5004000" cy="2336400"/>
          </a:xfrm>
        </p:spPr>
        <p:txBody>
          <a:bodyPr tIns="90000" bIns="90000" anchor="b">
            <a:normAutofit/>
          </a:bodyPr>
          <a:lstStyle>
            <a:lvl1pPr algn="l">
              <a:defRPr sz="3600">
                <a:solidFill>
                  <a:schemeClr val="tx1"/>
                </a:solidFill>
              </a:defRPr>
            </a:lvl1pPr>
          </a:lstStyle>
          <a:p>
            <a:r>
              <a:rPr lang="nl-NL"/>
              <a:t>Klik om stijl te bewerken</a:t>
            </a:r>
            <a:endParaRPr lang="nl-NL" dirty="0"/>
          </a:p>
        </p:txBody>
      </p:sp>
      <p:sp>
        <p:nvSpPr>
          <p:cNvPr id="3" name="Ondertitel 2"/>
          <p:cNvSpPr>
            <a:spLocks noGrp="1"/>
          </p:cNvSpPr>
          <p:nvPr>
            <p:ph type="subTitle" idx="1"/>
          </p:nvPr>
        </p:nvSpPr>
        <p:spPr>
          <a:xfrm>
            <a:off x="6554588" y="4215600"/>
            <a:ext cx="5004000" cy="1339200"/>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pic>
        <p:nvPicPr>
          <p:cNvPr id="5" name="Afbeelding 4" descr="Afbeelding met tekst&#10;&#10;Automatisch gegenereerde beschrijving">
            <a:extLst>
              <a:ext uri="{FF2B5EF4-FFF2-40B4-BE49-F238E27FC236}">
                <a16:creationId xmlns:a16="http://schemas.microsoft.com/office/drawing/2014/main" id="{ECF7A6B4-C699-594C-9D24-0AF1D666771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7333" y="0"/>
            <a:ext cx="3738635" cy="1622427"/>
          </a:xfrm>
          <a:prstGeom prst="rect">
            <a:avLst/>
          </a:prstGeom>
        </p:spPr>
      </p:pic>
    </p:spTree>
    <p:extLst>
      <p:ext uri="{BB962C8B-B14F-4D97-AF65-F5344CB8AC3E}">
        <p14:creationId xmlns:p14="http://schemas.microsoft.com/office/powerpoint/2010/main" val="180877304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636">
          <p15:clr>
            <a:srgbClr val="FBAE40"/>
          </p15:clr>
        </p15:guide>
        <p15:guide id="2" pos="404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endParaRPr lang="nl-NL" dirty="0"/>
          </a:p>
        </p:txBody>
      </p:sp>
      <p:sp>
        <p:nvSpPr>
          <p:cNvPr id="12" name="Tijdelijke aanduiding voor datum 11"/>
          <p:cNvSpPr>
            <a:spLocks noGrp="1"/>
          </p:cNvSpPr>
          <p:nvPr>
            <p:ph type="dt" sz="half" idx="10"/>
          </p:nvPr>
        </p:nvSpPr>
        <p:spPr/>
        <p:txBody>
          <a:bodyPr/>
          <a:lstStyle/>
          <a:p>
            <a:r>
              <a:rPr lang="nl-NL"/>
              <a:t>8 januari 2025</a:t>
            </a:r>
            <a:endParaRPr lang="nl-NL" dirty="0"/>
          </a:p>
        </p:txBody>
      </p:sp>
      <p:sp>
        <p:nvSpPr>
          <p:cNvPr id="13" name="Tijdelijke aanduiding voor voettekst 12"/>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
        <p:nvSpPr>
          <p:cNvPr id="14" name="Tijdelijke aanduiding voor dianummer 13"/>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4279042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11" name="Tijdelijke aanduiding voor datum 10"/>
          <p:cNvSpPr>
            <a:spLocks noGrp="1"/>
          </p:cNvSpPr>
          <p:nvPr>
            <p:ph type="dt" sz="half" idx="10"/>
          </p:nvPr>
        </p:nvSpPr>
        <p:spPr/>
        <p:txBody>
          <a:bodyPr/>
          <a:lstStyle/>
          <a:p>
            <a:r>
              <a:rPr lang="nl-NL"/>
              <a:t>8 januari 2025</a:t>
            </a:r>
            <a:endParaRPr lang="nl-NL" dirty="0"/>
          </a:p>
        </p:txBody>
      </p:sp>
      <p:sp>
        <p:nvSpPr>
          <p:cNvPr id="12" name="Tijdelijke aanduiding voor voettekst 11"/>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
        <p:nvSpPr>
          <p:cNvPr id="13" name="Tijdelijke aanduiding voor dianummer 12"/>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9085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3999"/>
          </a:xfrm>
        </p:spPr>
        <p:txBody>
          <a:bodyPr anchor="t" anchorCtr="0">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10" name="Tijdelijke aanduiding voor inhoud 9"/>
          <p:cNvSpPr>
            <a:spLocks noGrp="1"/>
          </p:cNvSpPr>
          <p:nvPr>
            <p:ph sz="quarter" idx="13"/>
          </p:nvPr>
        </p:nvSpPr>
        <p:spPr>
          <a:xfrm>
            <a:off x="6554588" y="1052513"/>
            <a:ext cx="5004000" cy="5168900"/>
          </a:xfrm>
        </p:spPr>
        <p:txBody>
          <a:bodyPr/>
          <a:lstStyle/>
          <a:p>
            <a:pPr lvl="0"/>
            <a:r>
              <a:rPr lang="nl-NL"/>
              <a:t>Klikken om de tekststijl van het model te bewerken</a:t>
            </a:r>
          </a:p>
        </p:txBody>
      </p:sp>
      <p:sp>
        <p:nvSpPr>
          <p:cNvPr id="3" name="Titel 2"/>
          <p:cNvSpPr>
            <a:spLocks noGrp="1"/>
          </p:cNvSpPr>
          <p:nvPr>
            <p:ph type="title"/>
          </p:nvPr>
        </p:nvSpPr>
        <p:spPr>
          <a:xfrm>
            <a:off x="635000" y="1052513"/>
            <a:ext cx="5003800" cy="948047"/>
          </a:xfrm>
        </p:spPr>
        <p:txBody>
          <a:bodyPr/>
          <a:lstStyle/>
          <a:p>
            <a:r>
              <a:rPr lang="nl-NL"/>
              <a:t>Klik om stijl te bewerken</a:t>
            </a:r>
            <a:endParaRPr lang="nl-NL" dirty="0"/>
          </a:p>
        </p:txBody>
      </p:sp>
      <p:sp>
        <p:nvSpPr>
          <p:cNvPr id="17" name="Tijdelijke aanduiding voor datum 16"/>
          <p:cNvSpPr>
            <a:spLocks noGrp="1"/>
          </p:cNvSpPr>
          <p:nvPr>
            <p:ph type="dt" sz="half" idx="14"/>
          </p:nvPr>
        </p:nvSpPr>
        <p:spPr/>
        <p:txBody>
          <a:bodyPr/>
          <a:lstStyle/>
          <a:p>
            <a:r>
              <a:rPr lang="nl-NL"/>
              <a:t>8 januari 2025</a:t>
            </a:r>
            <a:endParaRPr lang="nl-NL" dirty="0"/>
          </a:p>
        </p:txBody>
      </p:sp>
      <p:sp>
        <p:nvSpPr>
          <p:cNvPr id="18" name="Tijdelijke aanduiding voor voettekst 17"/>
          <p:cNvSpPr>
            <a:spLocks noGrp="1"/>
          </p:cNvSpPr>
          <p:nvPr>
            <p:ph type="ftr" sz="quarter" idx="15"/>
          </p:nvPr>
        </p:nvSpPr>
        <p:spPr/>
        <p:txBody>
          <a:bodyPr/>
          <a:lstStyle/>
          <a:p>
            <a:r>
              <a:rPr lang="nl-NL"/>
              <a:t>Inspectieresultaten Arbozorg in de hotel- en restaurantbranche | Publicatie | Nederlandse Arbeidsinspectie (nlarbeidsinspectie.nl)</a:t>
            </a:r>
            <a:endParaRPr lang="nl-NL" dirty="0"/>
          </a:p>
        </p:txBody>
      </p:sp>
      <p:sp>
        <p:nvSpPr>
          <p:cNvPr id="19" name="Tijdelijke aanduiding voor dianummer 18"/>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569135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rote tekst A">
    <p:bg>
      <p:bgRef idx="1001">
        <a:schemeClr val="bg2"/>
      </p:bgRef>
    </p:bg>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chor="b" anchorCtr="0">
            <a:normAutofit/>
          </a:bodyPr>
          <a:lstStyle>
            <a:lvl1pPr algn="l">
              <a:defRPr sz="8000" b="0">
                <a:solidFill>
                  <a:schemeClr val="tx1"/>
                </a:solidFill>
              </a:defRPr>
            </a:lvl1pPr>
          </a:lstStyle>
          <a:p>
            <a:r>
              <a:rPr lang="nl-NL"/>
              <a:t>Klik om stijl te bewerken</a:t>
            </a:r>
            <a:endParaRPr lang="nl-NL" dirty="0"/>
          </a:p>
        </p:txBody>
      </p:sp>
      <p:sp>
        <p:nvSpPr>
          <p:cNvPr id="4" name="Ondertitel 2"/>
          <p:cNvSpPr>
            <a:spLocks noGrp="1"/>
          </p:cNvSpPr>
          <p:nvPr>
            <p:ph type="subTitle" idx="1"/>
          </p:nvPr>
        </p:nvSpPr>
        <p:spPr>
          <a:xfrm>
            <a:off x="635000" y="5077315"/>
            <a:ext cx="5461000" cy="1144098"/>
          </a:xfrm>
        </p:spPr>
        <p:txBody>
          <a:bodyPr lIns="162000" tIns="90000" rIns="90000">
            <a:normAutofit/>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9" name="Tijdelijke aanduiding voor datum 8"/>
          <p:cNvSpPr>
            <a:spLocks noGrp="1"/>
          </p:cNvSpPr>
          <p:nvPr>
            <p:ph type="dt" sz="half" idx="10"/>
          </p:nvPr>
        </p:nvSpPr>
        <p:spPr/>
        <p:txBody>
          <a:bodyPr/>
          <a:lstStyle>
            <a:lvl1pPr>
              <a:defRPr>
                <a:solidFill>
                  <a:schemeClr val="tx2"/>
                </a:solidFill>
              </a:defRPr>
            </a:lvl1pPr>
          </a:lstStyle>
          <a:p>
            <a:r>
              <a:rPr lang="nl-NL"/>
              <a:t>8 januari 2025</a:t>
            </a:r>
            <a:endParaRPr lang="nl-NL" dirty="0"/>
          </a:p>
        </p:txBody>
      </p:sp>
      <p:sp>
        <p:nvSpPr>
          <p:cNvPr id="10" name="Tijdelijke aanduiding voor voettekst 9"/>
          <p:cNvSpPr>
            <a:spLocks noGrp="1"/>
          </p:cNvSpPr>
          <p:nvPr>
            <p:ph type="ftr" sz="quarter" idx="11"/>
          </p:nvPr>
        </p:nvSpPr>
        <p:spPr/>
        <p:txBody>
          <a:bodyPr/>
          <a:lstStyle>
            <a:lvl1pPr>
              <a:defRPr>
                <a:solidFill>
                  <a:schemeClr val="tx2"/>
                </a:solidFill>
              </a:defRPr>
            </a:lvl1pPr>
          </a:lstStyle>
          <a:p>
            <a:r>
              <a:rPr lang="nl-NL"/>
              <a:t>Inspectieresultaten Arbozorg in de hotel- en restaurantbranche | Publicatie | Nederlandse Arbeidsinspectie (nlarbeidsinspectie.nl)</a:t>
            </a:r>
            <a:endParaRPr lang="nl-NL" dirty="0"/>
          </a:p>
        </p:txBody>
      </p:sp>
      <p:sp>
        <p:nvSpPr>
          <p:cNvPr id="11" name="Tijdelijke aanduiding voor dianummer 10"/>
          <p:cNvSpPr>
            <a:spLocks noGrp="1"/>
          </p:cNvSpPr>
          <p:nvPr>
            <p:ph type="sldNum" sz="quarter" idx="12"/>
          </p:nvPr>
        </p:nvSpPr>
        <p:spPr/>
        <p:txBody>
          <a:bodyPr/>
          <a:lstStyle>
            <a:lvl1pPr>
              <a:defRPr>
                <a:solidFill>
                  <a:schemeClr val="tx2"/>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39139764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2" orient="horz" pos="265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rote tekst B">
    <p:bg>
      <p:bgRef idx="1001">
        <a:schemeClr val="bg1"/>
      </p:bgRef>
    </p:bg>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chor="b" anchorCtr="0">
            <a:normAutofit/>
          </a:bodyPr>
          <a:lstStyle>
            <a:lvl1pPr algn="l">
              <a:defRPr sz="8000" b="0">
                <a:solidFill>
                  <a:schemeClr val="tx2"/>
                </a:solidFill>
              </a:defRPr>
            </a:lvl1pPr>
          </a:lstStyle>
          <a:p>
            <a:r>
              <a:rPr lang="nl-NL"/>
              <a:t>Klik om stijl te bewerken</a:t>
            </a:r>
            <a:endParaRPr lang="nl-NL" dirty="0"/>
          </a:p>
        </p:txBody>
      </p:sp>
      <p:sp>
        <p:nvSpPr>
          <p:cNvPr id="4" name="Ondertitel 2"/>
          <p:cNvSpPr>
            <a:spLocks noGrp="1"/>
          </p:cNvSpPr>
          <p:nvPr>
            <p:ph type="subTitle" idx="1"/>
          </p:nvPr>
        </p:nvSpPr>
        <p:spPr>
          <a:xfrm>
            <a:off x="635000" y="5077314"/>
            <a:ext cx="5461000" cy="1144099"/>
          </a:xfrm>
        </p:spPr>
        <p:txBody>
          <a:bodyPr lIns="162000" tIns="90000">
            <a:norm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6" name="Tijdelijke aanduiding voor datum 5"/>
          <p:cNvSpPr>
            <a:spLocks noGrp="1"/>
          </p:cNvSpPr>
          <p:nvPr>
            <p:ph type="dt" sz="half" idx="10"/>
          </p:nvPr>
        </p:nvSpPr>
        <p:spPr/>
        <p:txBody>
          <a:bodyPr/>
          <a:lstStyle/>
          <a:p>
            <a:r>
              <a:rPr lang="nl-NL"/>
              <a:t>8 januari 2025</a:t>
            </a:r>
            <a:endParaRPr lang="nl-NL" dirty="0"/>
          </a:p>
        </p:txBody>
      </p:sp>
      <p:sp>
        <p:nvSpPr>
          <p:cNvPr id="7" name="Tijdelijke aanduiding voor voettekst 6"/>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
        <p:nvSpPr>
          <p:cNvPr id="8" name="Tijdelijke aanduiding voor dianummer 7"/>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8729948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2" orient="horz" pos="265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kstvlak A">
    <p:bg>
      <p:bgPr>
        <a:gradFill>
          <a:gsLst>
            <a:gs pos="50000">
              <a:schemeClr val="accent1">
                <a:lumMod val="0"/>
                <a:lumOff val="100000"/>
              </a:schemeClr>
            </a:gs>
            <a:gs pos="50000">
              <a:schemeClr val="tx2"/>
            </a:gs>
          </a:gsLst>
          <a:lin ang="0" scaled="0"/>
        </a:gradFill>
        <a:effectLst/>
      </p:bgPr>
    </p:bg>
    <p:spTree>
      <p:nvGrpSpPr>
        <p:cNvPr id="1" name=""/>
        <p:cNvGrpSpPr/>
        <p:nvPr/>
      </p:nvGrpSpPr>
      <p:grpSpPr>
        <a:xfrm>
          <a:off x="0" y="0"/>
          <a:ext cx="0" cy="0"/>
          <a:chOff x="0" y="0"/>
          <a:chExt cx="0" cy="0"/>
        </a:xfrm>
      </p:grpSpPr>
      <p:sp>
        <p:nvSpPr>
          <p:cNvPr id="6" name="Titel 5"/>
          <p:cNvSpPr>
            <a:spLocks noGrp="1"/>
          </p:cNvSpPr>
          <p:nvPr>
            <p:ph type="title"/>
          </p:nvPr>
        </p:nvSpPr>
        <p:spPr>
          <a:xfrm>
            <a:off x="635000" y="2636838"/>
            <a:ext cx="5003799" cy="1584324"/>
          </a:xfrm>
        </p:spPr>
        <p:txBody>
          <a:bodyPr anchor="ctr" anchorCtr="0"/>
          <a:lstStyle>
            <a:lvl1pPr>
              <a:defRPr sz="4000">
                <a:solidFill>
                  <a:schemeClr val="tx2"/>
                </a:solidFill>
              </a:defRPr>
            </a:lvl1pPr>
          </a:lstStyle>
          <a:p>
            <a:r>
              <a:rPr lang="nl-NL"/>
              <a:t>Klik om stijl te bewerken</a:t>
            </a:r>
            <a:endParaRPr lang="nl-NL" dirty="0"/>
          </a:p>
        </p:txBody>
      </p:sp>
      <p:sp>
        <p:nvSpPr>
          <p:cNvPr id="3" name="Tijdelijke aanduiding voor tekst 2"/>
          <p:cNvSpPr>
            <a:spLocks noGrp="1"/>
          </p:cNvSpPr>
          <p:nvPr>
            <p:ph type="body" sz="quarter" idx="10"/>
          </p:nvPr>
        </p:nvSpPr>
        <p:spPr>
          <a:xfrm>
            <a:off x="6554588" y="1066800"/>
            <a:ext cx="5004000" cy="5154613"/>
          </a:xfrm>
        </p:spPr>
        <p:txBody>
          <a:bodyPr anchor="ct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Klikken om de tekststijl van het model te bewerken</a:t>
            </a:r>
          </a:p>
        </p:txBody>
      </p:sp>
      <p:sp>
        <p:nvSpPr>
          <p:cNvPr id="11" name="Tijdelijke aanduiding voor datum 10"/>
          <p:cNvSpPr>
            <a:spLocks noGrp="1"/>
          </p:cNvSpPr>
          <p:nvPr>
            <p:ph type="dt" sz="half" idx="11"/>
          </p:nvPr>
        </p:nvSpPr>
        <p:spPr/>
        <p:txBody>
          <a:bodyPr/>
          <a:lstStyle/>
          <a:p>
            <a:r>
              <a:rPr lang="nl-NL"/>
              <a:t>8 januari 2025</a:t>
            </a:r>
            <a:endParaRPr lang="nl-NL" dirty="0"/>
          </a:p>
        </p:txBody>
      </p:sp>
      <p:sp>
        <p:nvSpPr>
          <p:cNvPr id="12" name="Tijdelijke aanduiding voor voettekst 11"/>
          <p:cNvSpPr>
            <a:spLocks noGrp="1"/>
          </p:cNvSpPr>
          <p:nvPr>
            <p:ph type="ftr" sz="quarter" idx="12"/>
          </p:nvPr>
        </p:nvSpPr>
        <p:spPr/>
        <p:txBody>
          <a:bodyPr/>
          <a:lstStyle/>
          <a:p>
            <a:r>
              <a:rPr lang="nl-NL"/>
              <a:t>Inspectieresultaten Arbozorg in de hotel- en restaurantbranche | Publicatie | Nederlandse Arbeidsinspectie (nlarbeidsinspectie.nl)</a:t>
            </a:r>
            <a:endParaRPr lang="nl-NL" dirty="0"/>
          </a:p>
        </p:txBody>
      </p:sp>
      <p:sp>
        <p:nvSpPr>
          <p:cNvPr id="13" name="Tijdelijke aanduiding voor dianummer 12"/>
          <p:cNvSpPr>
            <a:spLocks noGrp="1"/>
          </p:cNvSpPr>
          <p:nvPr>
            <p:ph type="sldNum" sz="quarter" idx="13"/>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88418143"/>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guide id="3" pos="5609">
          <p15:clr>
            <a:srgbClr val="FBAE40"/>
          </p15:clr>
        </p15:guide>
        <p15:guide id="4" pos="590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kstvlak B">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6" name="Titel 5"/>
          <p:cNvSpPr>
            <a:spLocks noGrp="1"/>
          </p:cNvSpPr>
          <p:nvPr>
            <p:ph type="title"/>
          </p:nvPr>
        </p:nvSpPr>
        <p:spPr>
          <a:xfrm>
            <a:off x="634999" y="2636839"/>
            <a:ext cx="5004000" cy="1584324"/>
          </a:xfrm>
        </p:spPr>
        <p:txBody>
          <a:bodyPr anchor="ctr" anchorCtr="0"/>
          <a:lstStyle>
            <a:lvl1pPr>
              <a:defRPr sz="4000">
                <a:solidFill>
                  <a:schemeClr val="bg1"/>
                </a:solidFill>
              </a:defRPr>
            </a:lvl1pPr>
          </a:lstStyle>
          <a:p>
            <a:r>
              <a:rPr lang="nl-NL"/>
              <a:t>Klik om stijl te bewerken</a:t>
            </a:r>
            <a:endParaRPr lang="nl-NL" dirty="0"/>
          </a:p>
        </p:txBody>
      </p:sp>
      <p:sp>
        <p:nvSpPr>
          <p:cNvPr id="4" name="Tijdelijke aanduiding voor tekst 3"/>
          <p:cNvSpPr>
            <a:spLocks noGrp="1"/>
          </p:cNvSpPr>
          <p:nvPr>
            <p:ph type="body" sz="quarter" idx="10"/>
          </p:nvPr>
        </p:nvSpPr>
        <p:spPr>
          <a:xfrm>
            <a:off x="6553199" y="1052513"/>
            <a:ext cx="5004000" cy="5168900"/>
          </a:xfrm>
        </p:spPr>
        <p:txBody>
          <a:bodyPr anchor="ctr" anchorCtr="0"/>
          <a:lstStyle/>
          <a:p>
            <a:pPr lvl="0"/>
            <a:r>
              <a:rPr lang="nl-NL"/>
              <a:t>Klikken om de tekststijl van het model te bewerken</a:t>
            </a:r>
          </a:p>
        </p:txBody>
      </p:sp>
      <p:sp>
        <p:nvSpPr>
          <p:cNvPr id="13" name="Tijdelijke aanduiding voor datum 12"/>
          <p:cNvSpPr>
            <a:spLocks noGrp="1"/>
          </p:cNvSpPr>
          <p:nvPr>
            <p:ph type="dt" sz="half" idx="11"/>
          </p:nvPr>
        </p:nvSpPr>
        <p:spPr/>
        <p:txBody>
          <a:bodyPr/>
          <a:lstStyle/>
          <a:p>
            <a:r>
              <a:rPr lang="nl-NL"/>
              <a:t>8 januari 2025</a:t>
            </a:r>
            <a:endParaRPr lang="nl-NL" dirty="0"/>
          </a:p>
        </p:txBody>
      </p:sp>
      <p:sp>
        <p:nvSpPr>
          <p:cNvPr id="14" name="Tijdelijke aanduiding voor voettekst 13"/>
          <p:cNvSpPr>
            <a:spLocks noGrp="1"/>
          </p:cNvSpPr>
          <p:nvPr>
            <p:ph type="ftr" sz="quarter" idx="12"/>
          </p:nvPr>
        </p:nvSpPr>
        <p:spPr/>
        <p:txBody>
          <a:bodyPr/>
          <a:lstStyle/>
          <a:p>
            <a:r>
              <a:rPr lang="nl-NL"/>
              <a:t>Inspectieresultaten Arbozorg in de hotel- en restaurantbranche | Publicatie | Nederlandse Arbeidsinspectie (nlarbeidsinspectie.nl)</a:t>
            </a:r>
            <a:endParaRPr lang="nl-NL" dirty="0"/>
          </a:p>
        </p:txBody>
      </p:sp>
      <p:sp>
        <p:nvSpPr>
          <p:cNvPr id="15" name="Tijdelijke aanduiding voor dianummer 14"/>
          <p:cNvSpPr>
            <a:spLocks noGrp="1"/>
          </p:cNvSpPr>
          <p:nvPr>
            <p:ph type="sldNum" sz="quarter" idx="13"/>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448099553"/>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4000"/>
          </a:xfrm>
        </p:spPr>
        <p:txBody>
          <a:bodyPr anchor="t" anchorCtr="0">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9" name="Titel 8"/>
          <p:cNvSpPr>
            <a:spLocks noGrp="1"/>
          </p:cNvSpPr>
          <p:nvPr>
            <p:ph type="title"/>
          </p:nvPr>
        </p:nvSpPr>
        <p:spPr>
          <a:xfrm>
            <a:off x="635000" y="1052513"/>
            <a:ext cx="5003800" cy="948047"/>
          </a:xfrm>
        </p:spPr>
        <p:txBody>
          <a:bodyPr/>
          <a:lstStyle/>
          <a:p>
            <a:r>
              <a:rPr lang="nl-NL"/>
              <a:t>Klik om stijl te bewerken</a:t>
            </a:r>
            <a:endParaRPr lang="nl-NL" dirty="0"/>
          </a:p>
        </p:txBody>
      </p:sp>
      <p:sp>
        <p:nvSpPr>
          <p:cNvPr id="8" name="Tijdelijke aanduiding voor afbeelding 9"/>
          <p:cNvSpPr>
            <a:spLocks noGrp="1"/>
          </p:cNvSpPr>
          <p:nvPr>
            <p:ph type="pic" sz="quarter" idx="24"/>
          </p:nvPr>
        </p:nvSpPr>
        <p:spPr>
          <a:xfrm>
            <a:off x="6096001" y="-2380"/>
            <a:ext cx="6095999" cy="6867256"/>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948531 h 6860381"/>
              <a:gd name="connsiteX12" fmla="*/ 1 w 6096000"/>
              <a:gd name="connsiteY12" fmla="*/ 711200 h 6860381"/>
              <a:gd name="connsiteX13" fmla="*/ 1 w 6096000"/>
              <a:gd name="connsiteY13" fmla="*/ 2381 h 6860381"/>
              <a:gd name="connsiteX14" fmla="*/ 2 w 6096000"/>
              <a:gd name="connsiteY14" fmla="*/ 2381 h 6860381"/>
              <a:gd name="connsiteX15" fmla="*/ 2 w 6096000"/>
              <a:gd name="connsiteY15" fmla="*/ 711994 h 6860381"/>
              <a:gd name="connsiteX16" fmla="*/ 233366 w 6096000"/>
              <a:gd name="connsiteY16" fmla="*/ 711994 h 6860381"/>
              <a:gd name="connsiteX17" fmla="*/ 233366 w 6096000"/>
              <a:gd name="connsiteY17" fmla="*/ 2381 h 6860381"/>
              <a:gd name="connsiteX18" fmla="*/ 229238 w 6096000"/>
              <a:gd name="connsiteY18" fmla="*/ 2381 h 6860381"/>
              <a:gd name="connsiteX19" fmla="*/ 229238 w 6096000"/>
              <a:gd name="connsiteY19"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1 w 6096000"/>
              <a:gd name="connsiteY10" fmla="*/ 948531 h 6860381"/>
              <a:gd name="connsiteX11" fmla="*/ 1 w 6096000"/>
              <a:gd name="connsiteY11" fmla="*/ 711200 h 6860381"/>
              <a:gd name="connsiteX12" fmla="*/ 1 w 6096000"/>
              <a:gd name="connsiteY12" fmla="*/ 2381 h 6860381"/>
              <a:gd name="connsiteX13" fmla="*/ 2 w 6096000"/>
              <a:gd name="connsiteY13" fmla="*/ 2381 h 6860381"/>
              <a:gd name="connsiteX14" fmla="*/ 2 w 6096000"/>
              <a:gd name="connsiteY14" fmla="*/ 711994 h 6860381"/>
              <a:gd name="connsiteX15" fmla="*/ 233366 w 6096000"/>
              <a:gd name="connsiteY15" fmla="*/ 711994 h 6860381"/>
              <a:gd name="connsiteX16" fmla="*/ 233366 w 6096000"/>
              <a:gd name="connsiteY16" fmla="*/ 2381 h 6860381"/>
              <a:gd name="connsiteX17" fmla="*/ 229238 w 6096000"/>
              <a:gd name="connsiteY17" fmla="*/ 2381 h 6860381"/>
              <a:gd name="connsiteX18" fmla="*/ 229238 w 6096000"/>
              <a:gd name="connsiteY18"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0 w 6096000"/>
              <a:gd name="connsiteY8" fmla="*/ 6626381 h 6860381"/>
              <a:gd name="connsiteX9" fmla="*/ 1 w 6096000"/>
              <a:gd name="connsiteY9" fmla="*/ 948531 h 6860381"/>
              <a:gd name="connsiteX10" fmla="*/ 1 w 6096000"/>
              <a:gd name="connsiteY10" fmla="*/ 711200 h 6860381"/>
              <a:gd name="connsiteX11" fmla="*/ 1 w 6096000"/>
              <a:gd name="connsiteY11" fmla="*/ 2381 h 6860381"/>
              <a:gd name="connsiteX12" fmla="*/ 2 w 6096000"/>
              <a:gd name="connsiteY12" fmla="*/ 2381 h 6860381"/>
              <a:gd name="connsiteX13" fmla="*/ 2 w 6096000"/>
              <a:gd name="connsiteY13" fmla="*/ 711994 h 6860381"/>
              <a:gd name="connsiteX14" fmla="*/ 233366 w 6096000"/>
              <a:gd name="connsiteY14" fmla="*/ 711994 h 6860381"/>
              <a:gd name="connsiteX15" fmla="*/ 233366 w 6096000"/>
              <a:gd name="connsiteY15" fmla="*/ 2381 h 6860381"/>
              <a:gd name="connsiteX16" fmla="*/ 229238 w 6096000"/>
              <a:gd name="connsiteY16" fmla="*/ 2381 h 6860381"/>
              <a:gd name="connsiteX17" fmla="*/ 229238 w 6096000"/>
              <a:gd name="connsiteY17" fmla="*/ 0 h 6860381"/>
              <a:gd name="connsiteX0" fmla="*/ 229237 w 6095999"/>
              <a:gd name="connsiteY0" fmla="*/ 0 h 6860381"/>
              <a:gd name="connsiteX1" fmla="*/ 6091237 w 6095999"/>
              <a:gd name="connsiteY1" fmla="*/ 0 h 6860381"/>
              <a:gd name="connsiteX2" fmla="*/ 6091237 w 6095999"/>
              <a:gd name="connsiteY2" fmla="*/ 2381 h 6860381"/>
              <a:gd name="connsiteX3" fmla="*/ 6095999 w 6095999"/>
              <a:gd name="connsiteY3" fmla="*/ 2381 h 6860381"/>
              <a:gd name="connsiteX4" fmla="*/ 6095999 w 6095999"/>
              <a:gd name="connsiteY4" fmla="*/ 6860381 h 6860381"/>
              <a:gd name="connsiteX5" fmla="*/ 6095998 w 6095999"/>
              <a:gd name="connsiteY5" fmla="*/ 6860381 h 6860381"/>
              <a:gd name="connsiteX6" fmla="*/ 3832224 w 6095999"/>
              <a:gd name="connsiteY6" fmla="*/ 6860381 h 6860381"/>
              <a:gd name="connsiteX7" fmla="*/ 232200 w 6095999"/>
              <a:gd name="connsiteY7" fmla="*/ 6860381 h 6860381"/>
              <a:gd name="connsiteX8" fmla="*/ 0 w 6095999"/>
              <a:gd name="connsiteY8" fmla="*/ 948531 h 6860381"/>
              <a:gd name="connsiteX9" fmla="*/ 0 w 6095999"/>
              <a:gd name="connsiteY9" fmla="*/ 711200 h 6860381"/>
              <a:gd name="connsiteX10" fmla="*/ 0 w 6095999"/>
              <a:gd name="connsiteY10" fmla="*/ 2381 h 6860381"/>
              <a:gd name="connsiteX11" fmla="*/ 1 w 6095999"/>
              <a:gd name="connsiteY11" fmla="*/ 2381 h 6860381"/>
              <a:gd name="connsiteX12" fmla="*/ 1 w 6095999"/>
              <a:gd name="connsiteY12" fmla="*/ 711994 h 6860381"/>
              <a:gd name="connsiteX13" fmla="*/ 233365 w 6095999"/>
              <a:gd name="connsiteY13" fmla="*/ 711994 h 6860381"/>
              <a:gd name="connsiteX14" fmla="*/ 233365 w 6095999"/>
              <a:gd name="connsiteY14" fmla="*/ 2381 h 6860381"/>
              <a:gd name="connsiteX15" fmla="*/ 229237 w 6095999"/>
              <a:gd name="connsiteY15" fmla="*/ 2381 h 6860381"/>
              <a:gd name="connsiteX16" fmla="*/ 229237 w 6095999"/>
              <a:gd name="connsiteY16" fmla="*/ 0 h 6860381"/>
              <a:gd name="connsiteX0" fmla="*/ 229237 w 6095999"/>
              <a:gd name="connsiteY0" fmla="*/ 0 h 6867256"/>
              <a:gd name="connsiteX1" fmla="*/ 6091237 w 6095999"/>
              <a:gd name="connsiteY1" fmla="*/ 0 h 6867256"/>
              <a:gd name="connsiteX2" fmla="*/ 6091237 w 6095999"/>
              <a:gd name="connsiteY2" fmla="*/ 2381 h 6867256"/>
              <a:gd name="connsiteX3" fmla="*/ 6095999 w 6095999"/>
              <a:gd name="connsiteY3" fmla="*/ 2381 h 6867256"/>
              <a:gd name="connsiteX4" fmla="*/ 6095999 w 6095999"/>
              <a:gd name="connsiteY4" fmla="*/ 6860381 h 6867256"/>
              <a:gd name="connsiteX5" fmla="*/ 6095998 w 6095999"/>
              <a:gd name="connsiteY5" fmla="*/ 6860381 h 6867256"/>
              <a:gd name="connsiteX6" fmla="*/ 3832224 w 6095999"/>
              <a:gd name="connsiteY6" fmla="*/ 6860381 h 6867256"/>
              <a:gd name="connsiteX7" fmla="*/ 5319 w 6095999"/>
              <a:gd name="connsiteY7" fmla="*/ 6867256 h 6867256"/>
              <a:gd name="connsiteX8" fmla="*/ 0 w 6095999"/>
              <a:gd name="connsiteY8" fmla="*/ 948531 h 6867256"/>
              <a:gd name="connsiteX9" fmla="*/ 0 w 6095999"/>
              <a:gd name="connsiteY9" fmla="*/ 711200 h 6867256"/>
              <a:gd name="connsiteX10" fmla="*/ 0 w 6095999"/>
              <a:gd name="connsiteY10" fmla="*/ 2381 h 6867256"/>
              <a:gd name="connsiteX11" fmla="*/ 1 w 6095999"/>
              <a:gd name="connsiteY11" fmla="*/ 2381 h 6867256"/>
              <a:gd name="connsiteX12" fmla="*/ 1 w 6095999"/>
              <a:gd name="connsiteY12" fmla="*/ 711994 h 6867256"/>
              <a:gd name="connsiteX13" fmla="*/ 233365 w 6095999"/>
              <a:gd name="connsiteY13" fmla="*/ 711994 h 6867256"/>
              <a:gd name="connsiteX14" fmla="*/ 233365 w 6095999"/>
              <a:gd name="connsiteY14" fmla="*/ 2381 h 6867256"/>
              <a:gd name="connsiteX15" fmla="*/ 229237 w 6095999"/>
              <a:gd name="connsiteY15" fmla="*/ 2381 h 6867256"/>
              <a:gd name="connsiteX16" fmla="*/ 229237 w 6095999"/>
              <a:gd name="connsiteY16" fmla="*/ 0 h 6867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99" h="6867256">
                <a:moveTo>
                  <a:pt x="229237" y="0"/>
                </a:moveTo>
                <a:lnTo>
                  <a:pt x="6091237" y="0"/>
                </a:lnTo>
                <a:lnTo>
                  <a:pt x="6091237" y="2381"/>
                </a:lnTo>
                <a:lnTo>
                  <a:pt x="6095999" y="2381"/>
                </a:lnTo>
                <a:lnTo>
                  <a:pt x="6095999" y="6860381"/>
                </a:lnTo>
                <a:lnTo>
                  <a:pt x="6095998" y="6860381"/>
                </a:lnTo>
                <a:lnTo>
                  <a:pt x="3832224" y="6860381"/>
                </a:lnTo>
                <a:lnTo>
                  <a:pt x="5319" y="6867256"/>
                </a:lnTo>
                <a:lnTo>
                  <a:pt x="0" y="948531"/>
                </a:lnTo>
                <a:lnTo>
                  <a:pt x="0" y="711200"/>
                </a:lnTo>
                <a:lnTo>
                  <a:pt x="0" y="2381"/>
                </a:lnTo>
                <a:lnTo>
                  <a:pt x="1" y="2381"/>
                </a:lnTo>
                <a:lnTo>
                  <a:pt x="1" y="711994"/>
                </a:lnTo>
                <a:lnTo>
                  <a:pt x="233365" y="711994"/>
                </a:lnTo>
                <a:lnTo>
                  <a:pt x="233365" y="2381"/>
                </a:lnTo>
                <a:lnTo>
                  <a:pt x="229237" y="2381"/>
                </a:lnTo>
                <a:lnTo>
                  <a:pt x="229237" y="0"/>
                </a:lnTo>
                <a:close/>
              </a:path>
            </a:pathLst>
          </a:custGeom>
          <a:solidFill>
            <a:schemeClr val="bg1">
              <a:lumMod val="85000"/>
            </a:schemeClr>
          </a:solidFill>
        </p:spPr>
        <p:txBody>
          <a:bodyPr wrap="square" anchor="ctr" anchorCtr="0">
            <a:noAutofit/>
          </a:bodyPr>
          <a:lstStyle/>
          <a:p>
            <a:r>
              <a:rPr lang="nl-NL"/>
              <a:t>Klik op het pictogram als u een afbeelding wilt toevoegen</a:t>
            </a:r>
            <a:endParaRPr lang="nl-NL" dirty="0"/>
          </a:p>
        </p:txBody>
      </p:sp>
      <p:sp>
        <p:nvSpPr>
          <p:cNvPr id="11" name="Tijdelijke aanduiding voor datum 10"/>
          <p:cNvSpPr>
            <a:spLocks noGrp="1"/>
          </p:cNvSpPr>
          <p:nvPr>
            <p:ph type="dt" sz="half" idx="25"/>
          </p:nvPr>
        </p:nvSpPr>
        <p:spPr/>
        <p:txBody>
          <a:bodyPr/>
          <a:lstStyle/>
          <a:p>
            <a:r>
              <a:rPr lang="nl-NL"/>
              <a:t>8 januari 2025</a:t>
            </a:r>
            <a:endParaRPr lang="nl-NL" dirty="0"/>
          </a:p>
        </p:txBody>
      </p:sp>
      <p:sp>
        <p:nvSpPr>
          <p:cNvPr id="12" name="Tijdelijke aanduiding voor voettekst 11"/>
          <p:cNvSpPr>
            <a:spLocks noGrp="1"/>
          </p:cNvSpPr>
          <p:nvPr>
            <p:ph type="ftr" sz="quarter" idx="26"/>
          </p:nvPr>
        </p:nvSpPr>
        <p:spPr/>
        <p:txBody>
          <a:bodyPr/>
          <a:lstStyle/>
          <a:p>
            <a:r>
              <a:rPr lang="nl-NL"/>
              <a:t>Inspectieresultaten Arbozorg in de hotel- en restaurantbranche | Publicatie | Nederlandse Arbeidsinspectie (nlarbeidsinspectie.nl)</a:t>
            </a:r>
            <a:endParaRPr lang="nl-NL" dirty="0"/>
          </a:p>
        </p:txBody>
      </p:sp>
      <p:sp>
        <p:nvSpPr>
          <p:cNvPr id="13" name="Tijdelijke aanduiding voor dianummer 12"/>
          <p:cNvSpPr>
            <a:spLocks noGrp="1"/>
          </p:cNvSpPr>
          <p:nvPr>
            <p:ph type="sldNum" sz="quarter" idx="2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5264090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fbeelding verticaal kleur">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10" name="Tijdelijke aanduiding voor tekst 9"/>
          <p:cNvSpPr>
            <a:spLocks noGrp="1"/>
          </p:cNvSpPr>
          <p:nvPr>
            <p:ph type="body" sz="quarter" idx="15"/>
          </p:nvPr>
        </p:nvSpPr>
        <p:spPr>
          <a:xfrm>
            <a:off x="635000" y="2289600"/>
            <a:ext cx="5005388" cy="3935413"/>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Klikken om de tekststijl van het model te bewerken</a:t>
            </a:r>
          </a:p>
        </p:txBody>
      </p:sp>
      <p:sp>
        <p:nvSpPr>
          <p:cNvPr id="2" name="Titel 1"/>
          <p:cNvSpPr>
            <a:spLocks noGrp="1"/>
          </p:cNvSpPr>
          <p:nvPr>
            <p:ph type="title"/>
          </p:nvPr>
        </p:nvSpPr>
        <p:spPr>
          <a:xfrm>
            <a:off x="634206" y="1051200"/>
            <a:ext cx="5004594" cy="948047"/>
          </a:xfrm>
        </p:spPr>
        <p:txBody>
          <a:bodyPr/>
          <a:lstStyle>
            <a:lvl1pPr>
              <a:defRPr>
                <a:solidFill>
                  <a:schemeClr val="bg1"/>
                </a:solidFill>
              </a:defRPr>
            </a:lvl1pPr>
          </a:lstStyle>
          <a:p>
            <a:r>
              <a:rPr lang="nl-NL"/>
              <a:t>Klik om stijl te bewerken</a:t>
            </a:r>
            <a:endParaRPr lang="nl-NL" dirty="0"/>
          </a:p>
        </p:txBody>
      </p:sp>
      <p:sp>
        <p:nvSpPr>
          <p:cNvPr id="11" name="Tijdelijke aanduiding voor afbeelding 9"/>
          <p:cNvSpPr>
            <a:spLocks noGrp="1"/>
          </p:cNvSpPr>
          <p:nvPr>
            <p:ph type="pic" sz="quarter" idx="24"/>
          </p:nvPr>
        </p:nvSpPr>
        <p:spPr>
          <a:xfrm>
            <a:off x="6096001" y="-2381"/>
            <a:ext cx="6095999" cy="6869479"/>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5488781 h 6860381"/>
              <a:gd name="connsiteX10" fmla="*/ 1 w 6096000"/>
              <a:gd name="connsiteY10" fmla="*/ 5488781 h 6860381"/>
              <a:gd name="connsiteX11" fmla="*/ 1 w 6096000"/>
              <a:gd name="connsiteY11" fmla="*/ 948531 h 6860381"/>
              <a:gd name="connsiteX12" fmla="*/ 1 w 6096000"/>
              <a:gd name="connsiteY12" fmla="*/ 711200 h 6860381"/>
              <a:gd name="connsiteX13" fmla="*/ 1 w 6096000"/>
              <a:gd name="connsiteY13" fmla="*/ 2381 h 6860381"/>
              <a:gd name="connsiteX14" fmla="*/ 2 w 6096000"/>
              <a:gd name="connsiteY14" fmla="*/ 2381 h 6860381"/>
              <a:gd name="connsiteX15" fmla="*/ 2 w 6096000"/>
              <a:gd name="connsiteY15" fmla="*/ 711994 h 6860381"/>
              <a:gd name="connsiteX16" fmla="*/ 233366 w 6096000"/>
              <a:gd name="connsiteY16" fmla="*/ 711994 h 6860381"/>
              <a:gd name="connsiteX17" fmla="*/ 233366 w 6096000"/>
              <a:gd name="connsiteY17" fmla="*/ 2381 h 6860381"/>
              <a:gd name="connsiteX18" fmla="*/ 229238 w 6096000"/>
              <a:gd name="connsiteY18" fmla="*/ 2381 h 6860381"/>
              <a:gd name="connsiteX19" fmla="*/ 229238 w 6096000"/>
              <a:gd name="connsiteY19"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0 w 6096000"/>
              <a:gd name="connsiteY8" fmla="*/ 5488781 h 6860381"/>
              <a:gd name="connsiteX9" fmla="*/ 1 w 6096000"/>
              <a:gd name="connsiteY9" fmla="*/ 5488781 h 6860381"/>
              <a:gd name="connsiteX10" fmla="*/ 1 w 6096000"/>
              <a:gd name="connsiteY10" fmla="*/ 948531 h 6860381"/>
              <a:gd name="connsiteX11" fmla="*/ 1 w 6096000"/>
              <a:gd name="connsiteY11" fmla="*/ 711200 h 6860381"/>
              <a:gd name="connsiteX12" fmla="*/ 1 w 6096000"/>
              <a:gd name="connsiteY12" fmla="*/ 2381 h 6860381"/>
              <a:gd name="connsiteX13" fmla="*/ 2 w 6096000"/>
              <a:gd name="connsiteY13" fmla="*/ 2381 h 6860381"/>
              <a:gd name="connsiteX14" fmla="*/ 2 w 6096000"/>
              <a:gd name="connsiteY14" fmla="*/ 711994 h 6860381"/>
              <a:gd name="connsiteX15" fmla="*/ 233366 w 6096000"/>
              <a:gd name="connsiteY15" fmla="*/ 711994 h 6860381"/>
              <a:gd name="connsiteX16" fmla="*/ 233366 w 6096000"/>
              <a:gd name="connsiteY16" fmla="*/ 2381 h 6860381"/>
              <a:gd name="connsiteX17" fmla="*/ 229238 w 6096000"/>
              <a:gd name="connsiteY17" fmla="*/ 2381 h 6860381"/>
              <a:gd name="connsiteX18" fmla="*/ 229238 w 6096000"/>
              <a:gd name="connsiteY18"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0 w 6096000"/>
              <a:gd name="connsiteY8" fmla="*/ 5488781 h 6860381"/>
              <a:gd name="connsiteX9" fmla="*/ 1 w 6096000"/>
              <a:gd name="connsiteY9" fmla="*/ 948531 h 6860381"/>
              <a:gd name="connsiteX10" fmla="*/ 1 w 6096000"/>
              <a:gd name="connsiteY10" fmla="*/ 711200 h 6860381"/>
              <a:gd name="connsiteX11" fmla="*/ 1 w 6096000"/>
              <a:gd name="connsiteY11" fmla="*/ 2381 h 6860381"/>
              <a:gd name="connsiteX12" fmla="*/ 2 w 6096000"/>
              <a:gd name="connsiteY12" fmla="*/ 2381 h 6860381"/>
              <a:gd name="connsiteX13" fmla="*/ 2 w 6096000"/>
              <a:gd name="connsiteY13" fmla="*/ 711994 h 6860381"/>
              <a:gd name="connsiteX14" fmla="*/ 233366 w 6096000"/>
              <a:gd name="connsiteY14" fmla="*/ 711994 h 6860381"/>
              <a:gd name="connsiteX15" fmla="*/ 233366 w 6096000"/>
              <a:gd name="connsiteY15" fmla="*/ 2381 h 6860381"/>
              <a:gd name="connsiteX16" fmla="*/ 229238 w 6096000"/>
              <a:gd name="connsiteY16" fmla="*/ 2381 h 6860381"/>
              <a:gd name="connsiteX17" fmla="*/ 229238 w 6096000"/>
              <a:gd name="connsiteY17" fmla="*/ 0 h 6860381"/>
              <a:gd name="connsiteX0" fmla="*/ 229237 w 6095999"/>
              <a:gd name="connsiteY0" fmla="*/ 0 h 6860381"/>
              <a:gd name="connsiteX1" fmla="*/ 6091237 w 6095999"/>
              <a:gd name="connsiteY1" fmla="*/ 0 h 6860381"/>
              <a:gd name="connsiteX2" fmla="*/ 6091237 w 6095999"/>
              <a:gd name="connsiteY2" fmla="*/ 2381 h 6860381"/>
              <a:gd name="connsiteX3" fmla="*/ 6095999 w 6095999"/>
              <a:gd name="connsiteY3" fmla="*/ 2381 h 6860381"/>
              <a:gd name="connsiteX4" fmla="*/ 6095999 w 6095999"/>
              <a:gd name="connsiteY4" fmla="*/ 6860381 h 6860381"/>
              <a:gd name="connsiteX5" fmla="*/ 6095998 w 6095999"/>
              <a:gd name="connsiteY5" fmla="*/ 6860381 h 6860381"/>
              <a:gd name="connsiteX6" fmla="*/ 3832224 w 6095999"/>
              <a:gd name="connsiteY6" fmla="*/ 6860381 h 6860381"/>
              <a:gd name="connsiteX7" fmla="*/ 232200 w 6095999"/>
              <a:gd name="connsiteY7" fmla="*/ 6860381 h 6860381"/>
              <a:gd name="connsiteX8" fmla="*/ 0 w 6095999"/>
              <a:gd name="connsiteY8" fmla="*/ 948531 h 6860381"/>
              <a:gd name="connsiteX9" fmla="*/ 0 w 6095999"/>
              <a:gd name="connsiteY9" fmla="*/ 711200 h 6860381"/>
              <a:gd name="connsiteX10" fmla="*/ 0 w 6095999"/>
              <a:gd name="connsiteY10" fmla="*/ 2381 h 6860381"/>
              <a:gd name="connsiteX11" fmla="*/ 1 w 6095999"/>
              <a:gd name="connsiteY11" fmla="*/ 2381 h 6860381"/>
              <a:gd name="connsiteX12" fmla="*/ 1 w 6095999"/>
              <a:gd name="connsiteY12" fmla="*/ 711994 h 6860381"/>
              <a:gd name="connsiteX13" fmla="*/ 233365 w 6095999"/>
              <a:gd name="connsiteY13" fmla="*/ 711994 h 6860381"/>
              <a:gd name="connsiteX14" fmla="*/ 233365 w 6095999"/>
              <a:gd name="connsiteY14" fmla="*/ 2381 h 6860381"/>
              <a:gd name="connsiteX15" fmla="*/ 229237 w 6095999"/>
              <a:gd name="connsiteY15" fmla="*/ 2381 h 6860381"/>
              <a:gd name="connsiteX16" fmla="*/ 229237 w 6095999"/>
              <a:gd name="connsiteY16" fmla="*/ 0 h 6860381"/>
              <a:gd name="connsiteX0" fmla="*/ 229237 w 6095999"/>
              <a:gd name="connsiteY0" fmla="*/ 0 h 6869479"/>
              <a:gd name="connsiteX1" fmla="*/ 6091237 w 6095999"/>
              <a:gd name="connsiteY1" fmla="*/ 0 h 6869479"/>
              <a:gd name="connsiteX2" fmla="*/ 6091237 w 6095999"/>
              <a:gd name="connsiteY2" fmla="*/ 2381 h 6869479"/>
              <a:gd name="connsiteX3" fmla="*/ 6095999 w 6095999"/>
              <a:gd name="connsiteY3" fmla="*/ 2381 h 6869479"/>
              <a:gd name="connsiteX4" fmla="*/ 6095999 w 6095999"/>
              <a:gd name="connsiteY4" fmla="*/ 6860381 h 6869479"/>
              <a:gd name="connsiteX5" fmla="*/ 6095998 w 6095999"/>
              <a:gd name="connsiteY5" fmla="*/ 6860381 h 6869479"/>
              <a:gd name="connsiteX6" fmla="*/ 3832224 w 6095999"/>
              <a:gd name="connsiteY6" fmla="*/ 6860381 h 6869479"/>
              <a:gd name="connsiteX7" fmla="*/ 188 w 6095999"/>
              <a:gd name="connsiteY7" fmla="*/ 6869479 h 6869479"/>
              <a:gd name="connsiteX8" fmla="*/ 0 w 6095999"/>
              <a:gd name="connsiteY8" fmla="*/ 948531 h 6869479"/>
              <a:gd name="connsiteX9" fmla="*/ 0 w 6095999"/>
              <a:gd name="connsiteY9" fmla="*/ 711200 h 6869479"/>
              <a:gd name="connsiteX10" fmla="*/ 0 w 6095999"/>
              <a:gd name="connsiteY10" fmla="*/ 2381 h 6869479"/>
              <a:gd name="connsiteX11" fmla="*/ 1 w 6095999"/>
              <a:gd name="connsiteY11" fmla="*/ 2381 h 6869479"/>
              <a:gd name="connsiteX12" fmla="*/ 1 w 6095999"/>
              <a:gd name="connsiteY12" fmla="*/ 711994 h 6869479"/>
              <a:gd name="connsiteX13" fmla="*/ 233365 w 6095999"/>
              <a:gd name="connsiteY13" fmla="*/ 711994 h 6869479"/>
              <a:gd name="connsiteX14" fmla="*/ 233365 w 6095999"/>
              <a:gd name="connsiteY14" fmla="*/ 2381 h 6869479"/>
              <a:gd name="connsiteX15" fmla="*/ 229237 w 6095999"/>
              <a:gd name="connsiteY15" fmla="*/ 2381 h 6869479"/>
              <a:gd name="connsiteX16" fmla="*/ 229237 w 6095999"/>
              <a:gd name="connsiteY16" fmla="*/ 0 h 6869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99" h="6869479">
                <a:moveTo>
                  <a:pt x="229237" y="0"/>
                </a:moveTo>
                <a:lnTo>
                  <a:pt x="6091237" y="0"/>
                </a:lnTo>
                <a:lnTo>
                  <a:pt x="6091237" y="2381"/>
                </a:lnTo>
                <a:lnTo>
                  <a:pt x="6095999" y="2381"/>
                </a:lnTo>
                <a:lnTo>
                  <a:pt x="6095999" y="6860381"/>
                </a:lnTo>
                <a:lnTo>
                  <a:pt x="6095998" y="6860381"/>
                </a:lnTo>
                <a:lnTo>
                  <a:pt x="3832224" y="6860381"/>
                </a:lnTo>
                <a:lnTo>
                  <a:pt x="188" y="6869479"/>
                </a:lnTo>
                <a:cubicBezTo>
                  <a:pt x="125" y="4895830"/>
                  <a:pt x="63" y="2922180"/>
                  <a:pt x="0" y="948531"/>
                </a:cubicBezTo>
                <a:lnTo>
                  <a:pt x="0" y="711200"/>
                </a:lnTo>
                <a:lnTo>
                  <a:pt x="0" y="2381"/>
                </a:lnTo>
                <a:lnTo>
                  <a:pt x="1" y="2381"/>
                </a:lnTo>
                <a:lnTo>
                  <a:pt x="1" y="711994"/>
                </a:lnTo>
                <a:lnTo>
                  <a:pt x="233365" y="711994"/>
                </a:lnTo>
                <a:lnTo>
                  <a:pt x="233365" y="2381"/>
                </a:lnTo>
                <a:lnTo>
                  <a:pt x="229237" y="2381"/>
                </a:lnTo>
                <a:lnTo>
                  <a:pt x="229237" y="0"/>
                </a:lnTo>
                <a:close/>
              </a:path>
            </a:pathLst>
          </a:custGeom>
          <a:solidFill>
            <a:schemeClr val="bg1">
              <a:lumMod val="85000"/>
            </a:schemeClr>
          </a:solidFill>
        </p:spPr>
        <p:txBody>
          <a:bodyPr wrap="square" anchor="ctr" anchorCtr="0">
            <a:noAutofit/>
          </a:bodyPr>
          <a:lstStyle/>
          <a:p>
            <a:r>
              <a:rPr lang="nl-NL"/>
              <a:t>Klik op het pictogram als u een afbeelding wilt toevoegen</a:t>
            </a:r>
            <a:endParaRPr lang="nl-NL" dirty="0"/>
          </a:p>
        </p:txBody>
      </p:sp>
      <p:sp>
        <p:nvSpPr>
          <p:cNvPr id="20" name="Tijdelijke aanduiding voor datum 19"/>
          <p:cNvSpPr>
            <a:spLocks noGrp="1"/>
          </p:cNvSpPr>
          <p:nvPr>
            <p:ph type="dt" sz="half" idx="25"/>
          </p:nvPr>
        </p:nvSpPr>
        <p:spPr/>
        <p:txBody>
          <a:bodyPr/>
          <a:lstStyle/>
          <a:p>
            <a:r>
              <a:rPr lang="nl-NL"/>
              <a:t>8 januari 2025</a:t>
            </a:r>
            <a:endParaRPr lang="nl-NL" dirty="0"/>
          </a:p>
        </p:txBody>
      </p:sp>
      <p:sp>
        <p:nvSpPr>
          <p:cNvPr id="21" name="Tijdelijke aanduiding voor voettekst 20"/>
          <p:cNvSpPr>
            <a:spLocks noGrp="1"/>
          </p:cNvSpPr>
          <p:nvPr>
            <p:ph type="ftr" sz="quarter" idx="26"/>
          </p:nvPr>
        </p:nvSpPr>
        <p:spPr/>
        <p:txBody>
          <a:bodyPr/>
          <a:lstStyle/>
          <a:p>
            <a:r>
              <a:rPr lang="nl-NL"/>
              <a:t>Inspectieresultaten Arbozorg in de hotel- en restaurantbranche | Publicatie | Nederlandse Arbeidsinspectie (nlarbeidsinspectie.nl)</a:t>
            </a:r>
            <a:endParaRPr lang="nl-NL" dirty="0"/>
          </a:p>
        </p:txBody>
      </p:sp>
      <p:sp>
        <p:nvSpPr>
          <p:cNvPr id="22" name="Tijdelijke aanduiding voor dianummer 21"/>
          <p:cNvSpPr>
            <a:spLocks noGrp="1"/>
          </p:cNvSpPr>
          <p:nvPr>
            <p:ph type="sldNum" sz="quarter" idx="2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411097885"/>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11" name="Tijdelijke aanduiding voor tekst 10"/>
          <p:cNvSpPr>
            <a:spLocks noGrp="1"/>
          </p:cNvSpPr>
          <p:nvPr>
            <p:ph type="body" sz="quarter" idx="16"/>
          </p:nvPr>
        </p:nvSpPr>
        <p:spPr>
          <a:xfrm>
            <a:off x="635000" y="2289600"/>
            <a:ext cx="5003800" cy="3931813"/>
          </a:xfrm>
        </p:spPr>
        <p:txBody>
          <a:bodyPr/>
          <a:lstStyle/>
          <a:p>
            <a:pPr lvl="0"/>
            <a:r>
              <a:rPr lang="nl-NL"/>
              <a:t>Klikken om de tekststijl van het model te bewerken</a:t>
            </a:r>
          </a:p>
        </p:txBody>
      </p:sp>
      <p:sp>
        <p:nvSpPr>
          <p:cNvPr id="2" name="Titel 1"/>
          <p:cNvSpPr>
            <a:spLocks noGrp="1"/>
          </p:cNvSpPr>
          <p:nvPr>
            <p:ph type="title"/>
          </p:nvPr>
        </p:nvSpPr>
        <p:spPr>
          <a:xfrm>
            <a:off x="635000" y="1051200"/>
            <a:ext cx="5003800" cy="948047"/>
          </a:xfrm>
        </p:spPr>
        <p:txBody>
          <a:bodyPr/>
          <a:lstStyle/>
          <a:p>
            <a:r>
              <a:rPr lang="nl-NL"/>
              <a:t>Klik om stijl te bewerken</a:t>
            </a:r>
            <a:endParaRPr lang="nl-NL" dirty="0"/>
          </a:p>
        </p:txBody>
      </p:sp>
      <p:sp>
        <p:nvSpPr>
          <p:cNvPr id="10" name="Tijdelijke aanduiding voor afbeelding 9"/>
          <p:cNvSpPr>
            <a:spLocks noGrp="1"/>
          </p:cNvSpPr>
          <p:nvPr>
            <p:ph type="pic" sz="quarter" idx="24"/>
          </p:nvPr>
        </p:nvSpPr>
        <p:spPr>
          <a:xfrm>
            <a:off x="6096000" y="-2381"/>
            <a:ext cx="6096000" cy="6860381"/>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626381 h 6860381"/>
              <a:gd name="connsiteX8" fmla="*/ 0 w 6096000"/>
              <a:gd name="connsiteY8" fmla="*/ 6626381 h 6860381"/>
              <a:gd name="connsiteX9" fmla="*/ 0 w 6096000"/>
              <a:gd name="connsiteY9" fmla="*/ 5488781 h 6860381"/>
              <a:gd name="connsiteX10" fmla="*/ 1 w 6096000"/>
              <a:gd name="connsiteY10" fmla="*/ 5488781 h 6860381"/>
              <a:gd name="connsiteX11" fmla="*/ 1 w 6096000"/>
              <a:gd name="connsiteY11" fmla="*/ 948531 h 6860381"/>
              <a:gd name="connsiteX12" fmla="*/ 1 w 6096000"/>
              <a:gd name="connsiteY12" fmla="*/ 711200 h 6860381"/>
              <a:gd name="connsiteX13" fmla="*/ 1 w 6096000"/>
              <a:gd name="connsiteY13" fmla="*/ 2381 h 6860381"/>
              <a:gd name="connsiteX14" fmla="*/ 2 w 6096000"/>
              <a:gd name="connsiteY14" fmla="*/ 2381 h 6860381"/>
              <a:gd name="connsiteX15" fmla="*/ 2 w 6096000"/>
              <a:gd name="connsiteY15" fmla="*/ 711994 h 6860381"/>
              <a:gd name="connsiteX16" fmla="*/ 233366 w 6096000"/>
              <a:gd name="connsiteY16" fmla="*/ 711994 h 6860381"/>
              <a:gd name="connsiteX17" fmla="*/ 233366 w 6096000"/>
              <a:gd name="connsiteY17" fmla="*/ 2381 h 6860381"/>
              <a:gd name="connsiteX18" fmla="*/ 229238 w 6096000"/>
              <a:gd name="connsiteY18" fmla="*/ 2381 h 6860381"/>
              <a:gd name="connsiteX19" fmla="*/ 229238 w 6096000"/>
              <a:gd name="connsiteY19"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0 w 6096000"/>
              <a:gd name="connsiteY7" fmla="*/ 6626381 h 6860381"/>
              <a:gd name="connsiteX8" fmla="*/ 0 w 6096000"/>
              <a:gd name="connsiteY8" fmla="*/ 5488781 h 6860381"/>
              <a:gd name="connsiteX9" fmla="*/ 1 w 6096000"/>
              <a:gd name="connsiteY9" fmla="*/ 5488781 h 6860381"/>
              <a:gd name="connsiteX10" fmla="*/ 1 w 6096000"/>
              <a:gd name="connsiteY10" fmla="*/ 948531 h 6860381"/>
              <a:gd name="connsiteX11" fmla="*/ 1 w 6096000"/>
              <a:gd name="connsiteY11" fmla="*/ 711200 h 6860381"/>
              <a:gd name="connsiteX12" fmla="*/ 1 w 6096000"/>
              <a:gd name="connsiteY12" fmla="*/ 2381 h 6860381"/>
              <a:gd name="connsiteX13" fmla="*/ 2 w 6096000"/>
              <a:gd name="connsiteY13" fmla="*/ 2381 h 6860381"/>
              <a:gd name="connsiteX14" fmla="*/ 2 w 6096000"/>
              <a:gd name="connsiteY14" fmla="*/ 711994 h 6860381"/>
              <a:gd name="connsiteX15" fmla="*/ 233366 w 6096000"/>
              <a:gd name="connsiteY15" fmla="*/ 711994 h 6860381"/>
              <a:gd name="connsiteX16" fmla="*/ 233366 w 6096000"/>
              <a:gd name="connsiteY16" fmla="*/ 2381 h 6860381"/>
              <a:gd name="connsiteX17" fmla="*/ 229238 w 6096000"/>
              <a:gd name="connsiteY17" fmla="*/ 2381 h 6860381"/>
              <a:gd name="connsiteX18" fmla="*/ 229238 w 6096000"/>
              <a:gd name="connsiteY18"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0 w 6096000"/>
              <a:gd name="connsiteY7" fmla="*/ 6626381 h 6860381"/>
              <a:gd name="connsiteX8" fmla="*/ 0 w 6096000"/>
              <a:gd name="connsiteY8" fmla="*/ 5488781 h 6860381"/>
              <a:gd name="connsiteX9" fmla="*/ 1 w 6096000"/>
              <a:gd name="connsiteY9" fmla="*/ 948531 h 6860381"/>
              <a:gd name="connsiteX10" fmla="*/ 1 w 6096000"/>
              <a:gd name="connsiteY10" fmla="*/ 711200 h 6860381"/>
              <a:gd name="connsiteX11" fmla="*/ 1 w 6096000"/>
              <a:gd name="connsiteY11" fmla="*/ 2381 h 6860381"/>
              <a:gd name="connsiteX12" fmla="*/ 2 w 6096000"/>
              <a:gd name="connsiteY12" fmla="*/ 2381 h 6860381"/>
              <a:gd name="connsiteX13" fmla="*/ 2 w 6096000"/>
              <a:gd name="connsiteY13" fmla="*/ 711994 h 6860381"/>
              <a:gd name="connsiteX14" fmla="*/ 233366 w 6096000"/>
              <a:gd name="connsiteY14" fmla="*/ 711994 h 6860381"/>
              <a:gd name="connsiteX15" fmla="*/ 233366 w 6096000"/>
              <a:gd name="connsiteY15" fmla="*/ 2381 h 6860381"/>
              <a:gd name="connsiteX16" fmla="*/ 229238 w 6096000"/>
              <a:gd name="connsiteY16" fmla="*/ 2381 h 6860381"/>
              <a:gd name="connsiteX17" fmla="*/ 229238 w 6096000"/>
              <a:gd name="connsiteY17"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0 w 6096000"/>
              <a:gd name="connsiteY6" fmla="*/ 6626381 h 6860381"/>
              <a:gd name="connsiteX7" fmla="*/ 0 w 6096000"/>
              <a:gd name="connsiteY7" fmla="*/ 5488781 h 6860381"/>
              <a:gd name="connsiteX8" fmla="*/ 1 w 6096000"/>
              <a:gd name="connsiteY8" fmla="*/ 948531 h 6860381"/>
              <a:gd name="connsiteX9" fmla="*/ 1 w 6096000"/>
              <a:gd name="connsiteY9" fmla="*/ 711200 h 6860381"/>
              <a:gd name="connsiteX10" fmla="*/ 1 w 6096000"/>
              <a:gd name="connsiteY10" fmla="*/ 2381 h 6860381"/>
              <a:gd name="connsiteX11" fmla="*/ 2 w 6096000"/>
              <a:gd name="connsiteY11" fmla="*/ 2381 h 6860381"/>
              <a:gd name="connsiteX12" fmla="*/ 2 w 6096000"/>
              <a:gd name="connsiteY12" fmla="*/ 711994 h 6860381"/>
              <a:gd name="connsiteX13" fmla="*/ 233366 w 6096000"/>
              <a:gd name="connsiteY13" fmla="*/ 711994 h 6860381"/>
              <a:gd name="connsiteX14" fmla="*/ 233366 w 6096000"/>
              <a:gd name="connsiteY14" fmla="*/ 2381 h 6860381"/>
              <a:gd name="connsiteX15" fmla="*/ 229238 w 6096000"/>
              <a:gd name="connsiteY15" fmla="*/ 2381 h 6860381"/>
              <a:gd name="connsiteX16" fmla="*/ 229238 w 6096000"/>
              <a:gd name="connsiteY16"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0 w 6096000"/>
              <a:gd name="connsiteY6" fmla="*/ 6626381 h 6860381"/>
              <a:gd name="connsiteX7" fmla="*/ 1 w 6096000"/>
              <a:gd name="connsiteY7" fmla="*/ 948531 h 6860381"/>
              <a:gd name="connsiteX8" fmla="*/ 1 w 6096000"/>
              <a:gd name="connsiteY8" fmla="*/ 711200 h 6860381"/>
              <a:gd name="connsiteX9" fmla="*/ 1 w 6096000"/>
              <a:gd name="connsiteY9" fmla="*/ 2381 h 6860381"/>
              <a:gd name="connsiteX10" fmla="*/ 2 w 6096000"/>
              <a:gd name="connsiteY10" fmla="*/ 2381 h 6860381"/>
              <a:gd name="connsiteX11" fmla="*/ 2 w 6096000"/>
              <a:gd name="connsiteY11" fmla="*/ 711994 h 6860381"/>
              <a:gd name="connsiteX12" fmla="*/ 233366 w 6096000"/>
              <a:gd name="connsiteY12" fmla="*/ 711994 h 6860381"/>
              <a:gd name="connsiteX13" fmla="*/ 233366 w 6096000"/>
              <a:gd name="connsiteY13" fmla="*/ 2381 h 6860381"/>
              <a:gd name="connsiteX14" fmla="*/ 229238 w 6096000"/>
              <a:gd name="connsiteY14" fmla="*/ 2381 h 6860381"/>
              <a:gd name="connsiteX15" fmla="*/ 229238 w 6096000"/>
              <a:gd name="connsiteY15" fmla="*/ 0 h 6860381"/>
              <a:gd name="connsiteX0" fmla="*/ 242989 w 6109751"/>
              <a:gd name="connsiteY0" fmla="*/ 0 h 6860381"/>
              <a:gd name="connsiteX1" fmla="*/ 6104989 w 6109751"/>
              <a:gd name="connsiteY1" fmla="*/ 0 h 6860381"/>
              <a:gd name="connsiteX2" fmla="*/ 6104989 w 6109751"/>
              <a:gd name="connsiteY2" fmla="*/ 2381 h 6860381"/>
              <a:gd name="connsiteX3" fmla="*/ 6109751 w 6109751"/>
              <a:gd name="connsiteY3" fmla="*/ 2381 h 6860381"/>
              <a:gd name="connsiteX4" fmla="*/ 6109751 w 6109751"/>
              <a:gd name="connsiteY4" fmla="*/ 6860381 h 6860381"/>
              <a:gd name="connsiteX5" fmla="*/ 6109750 w 6109751"/>
              <a:gd name="connsiteY5" fmla="*/ 6860381 h 6860381"/>
              <a:gd name="connsiteX6" fmla="*/ 0 w 6109751"/>
              <a:gd name="connsiteY6" fmla="*/ 6860137 h 6860381"/>
              <a:gd name="connsiteX7" fmla="*/ 13752 w 6109751"/>
              <a:gd name="connsiteY7" fmla="*/ 948531 h 6860381"/>
              <a:gd name="connsiteX8" fmla="*/ 13752 w 6109751"/>
              <a:gd name="connsiteY8" fmla="*/ 711200 h 6860381"/>
              <a:gd name="connsiteX9" fmla="*/ 13752 w 6109751"/>
              <a:gd name="connsiteY9" fmla="*/ 2381 h 6860381"/>
              <a:gd name="connsiteX10" fmla="*/ 13753 w 6109751"/>
              <a:gd name="connsiteY10" fmla="*/ 2381 h 6860381"/>
              <a:gd name="connsiteX11" fmla="*/ 13753 w 6109751"/>
              <a:gd name="connsiteY11" fmla="*/ 711994 h 6860381"/>
              <a:gd name="connsiteX12" fmla="*/ 247117 w 6109751"/>
              <a:gd name="connsiteY12" fmla="*/ 711994 h 6860381"/>
              <a:gd name="connsiteX13" fmla="*/ 247117 w 6109751"/>
              <a:gd name="connsiteY13" fmla="*/ 2381 h 6860381"/>
              <a:gd name="connsiteX14" fmla="*/ 242989 w 6109751"/>
              <a:gd name="connsiteY14" fmla="*/ 2381 h 6860381"/>
              <a:gd name="connsiteX15" fmla="*/ 242989 w 6109751"/>
              <a:gd name="connsiteY15" fmla="*/ 0 h 6860381"/>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0 w 6096000"/>
              <a:gd name="connsiteY6" fmla="*/ 6860137 h 6860381"/>
              <a:gd name="connsiteX7" fmla="*/ 1 w 6096000"/>
              <a:gd name="connsiteY7" fmla="*/ 948531 h 6860381"/>
              <a:gd name="connsiteX8" fmla="*/ 1 w 6096000"/>
              <a:gd name="connsiteY8" fmla="*/ 711200 h 6860381"/>
              <a:gd name="connsiteX9" fmla="*/ 1 w 6096000"/>
              <a:gd name="connsiteY9" fmla="*/ 2381 h 6860381"/>
              <a:gd name="connsiteX10" fmla="*/ 2 w 6096000"/>
              <a:gd name="connsiteY10" fmla="*/ 2381 h 6860381"/>
              <a:gd name="connsiteX11" fmla="*/ 2 w 6096000"/>
              <a:gd name="connsiteY11" fmla="*/ 711994 h 6860381"/>
              <a:gd name="connsiteX12" fmla="*/ 233366 w 6096000"/>
              <a:gd name="connsiteY12" fmla="*/ 711994 h 6860381"/>
              <a:gd name="connsiteX13" fmla="*/ 233366 w 6096000"/>
              <a:gd name="connsiteY13" fmla="*/ 2381 h 6860381"/>
              <a:gd name="connsiteX14" fmla="*/ 229238 w 6096000"/>
              <a:gd name="connsiteY14" fmla="*/ 2381 h 6860381"/>
              <a:gd name="connsiteX15" fmla="*/ 229238 w 6096000"/>
              <a:gd name="connsiteY15" fmla="*/ 0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096000" h="6860381">
                <a:moveTo>
                  <a:pt x="229238" y="0"/>
                </a:moveTo>
                <a:lnTo>
                  <a:pt x="6091238" y="0"/>
                </a:lnTo>
                <a:lnTo>
                  <a:pt x="6091238" y="2381"/>
                </a:lnTo>
                <a:lnTo>
                  <a:pt x="6096000" y="2381"/>
                </a:lnTo>
                <a:lnTo>
                  <a:pt x="6096000" y="6860381"/>
                </a:lnTo>
                <a:lnTo>
                  <a:pt x="6095999" y="6860381"/>
                </a:lnTo>
                <a:lnTo>
                  <a:pt x="0" y="6860137"/>
                </a:lnTo>
                <a:cubicBezTo>
                  <a:pt x="0" y="4967520"/>
                  <a:pt x="1" y="2841148"/>
                  <a:pt x="1" y="948531"/>
                </a:cubicBezTo>
                <a:lnTo>
                  <a:pt x="1" y="711200"/>
                </a:lnTo>
                <a:lnTo>
                  <a:pt x="1" y="2381"/>
                </a:lnTo>
                <a:lnTo>
                  <a:pt x="2" y="2381"/>
                </a:lnTo>
                <a:lnTo>
                  <a:pt x="2" y="711994"/>
                </a:lnTo>
                <a:lnTo>
                  <a:pt x="233366" y="711994"/>
                </a:lnTo>
                <a:lnTo>
                  <a:pt x="233366" y="2381"/>
                </a:lnTo>
                <a:lnTo>
                  <a:pt x="229238" y="2381"/>
                </a:lnTo>
                <a:lnTo>
                  <a:pt x="229238" y="0"/>
                </a:lnTo>
                <a:close/>
              </a:path>
            </a:pathLst>
          </a:custGeom>
          <a:solidFill>
            <a:schemeClr val="bg1">
              <a:lumMod val="85000"/>
            </a:schemeClr>
          </a:solidFill>
        </p:spPr>
        <p:txBody>
          <a:bodyPr wrap="square" anchor="ctr" anchorCtr="0">
            <a:noAutofit/>
          </a:bodyPr>
          <a:lstStyle/>
          <a:p>
            <a:r>
              <a:rPr lang="nl-NL"/>
              <a:t>Klik op het pictogram als u een afbeelding wilt toevoegen</a:t>
            </a:r>
            <a:endParaRPr lang="nl-NL" dirty="0"/>
          </a:p>
        </p:txBody>
      </p:sp>
      <p:sp>
        <p:nvSpPr>
          <p:cNvPr id="6" name="Tijdelijke aanduiding voor datum 5"/>
          <p:cNvSpPr>
            <a:spLocks noGrp="1"/>
          </p:cNvSpPr>
          <p:nvPr>
            <p:ph type="dt" sz="half" idx="25"/>
          </p:nvPr>
        </p:nvSpPr>
        <p:spPr/>
        <p:txBody>
          <a:bodyPr/>
          <a:lstStyle/>
          <a:p>
            <a:r>
              <a:rPr lang="nl-NL"/>
              <a:t>8 januari 2025</a:t>
            </a:r>
            <a:endParaRPr lang="nl-NL" dirty="0"/>
          </a:p>
        </p:txBody>
      </p:sp>
      <p:sp>
        <p:nvSpPr>
          <p:cNvPr id="12" name="Tijdelijke aanduiding voor voettekst 11"/>
          <p:cNvSpPr>
            <a:spLocks noGrp="1"/>
          </p:cNvSpPr>
          <p:nvPr>
            <p:ph type="ftr" sz="quarter" idx="26"/>
          </p:nvPr>
        </p:nvSpPr>
        <p:spPr/>
        <p:txBody>
          <a:bodyPr/>
          <a:lstStyle/>
          <a:p>
            <a:r>
              <a:rPr lang="nl-NL"/>
              <a:t>Inspectieresultaten Arbozorg in de hotel- en restaurantbranche | Publicatie | Nederlandse Arbeidsinspectie (nlarbeidsinspectie.nl)</a:t>
            </a:r>
            <a:endParaRPr lang="nl-NL" dirty="0"/>
          </a:p>
        </p:txBody>
      </p:sp>
      <p:sp>
        <p:nvSpPr>
          <p:cNvPr id="13" name="Tijdelijke aanduiding voor dianummer 12"/>
          <p:cNvSpPr>
            <a:spLocks noGrp="1"/>
          </p:cNvSpPr>
          <p:nvPr>
            <p:ph type="sldNum" sz="quarter" idx="2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72983865"/>
      </p:ext>
    </p:extLst>
  </p:cSld>
  <p:clrMapOvr>
    <a:masterClrMapping/>
  </p:clrMapOvr>
  <p:extLst>
    <p:ext uri="{DCECCB84-F9BA-43D5-87BE-67443E8EF086}">
      <p15:sldGuideLst xmlns:p15="http://schemas.microsoft.com/office/powerpoint/2012/main">
        <p15:guide id="1" pos="3977">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numCol="2" spcCol="468000"/>
          <a:lstStyle/>
          <a:p>
            <a:pPr lvl="0"/>
            <a:r>
              <a:rPr lang="nl-NL"/>
              <a:t>Klikken om de tekststijl van het model te bewerken</a:t>
            </a:r>
          </a:p>
        </p:txBody>
      </p:sp>
      <p:sp>
        <p:nvSpPr>
          <p:cNvPr id="2" name="Titel 1"/>
          <p:cNvSpPr>
            <a:spLocks noGrp="1"/>
          </p:cNvSpPr>
          <p:nvPr>
            <p:ph type="title"/>
          </p:nvPr>
        </p:nvSpPr>
        <p:spPr/>
        <p:txBody>
          <a:bodyPr/>
          <a:lstStyle/>
          <a:p>
            <a:r>
              <a:rPr lang="nl-NL"/>
              <a:t>Klik om stijl te bewerken</a:t>
            </a:r>
          </a:p>
        </p:txBody>
      </p:sp>
      <p:sp>
        <p:nvSpPr>
          <p:cNvPr id="13" name="Tijdelijke aanduiding voor datum 12"/>
          <p:cNvSpPr>
            <a:spLocks noGrp="1"/>
          </p:cNvSpPr>
          <p:nvPr>
            <p:ph type="dt" sz="half" idx="10"/>
          </p:nvPr>
        </p:nvSpPr>
        <p:spPr/>
        <p:txBody>
          <a:bodyPr/>
          <a:lstStyle/>
          <a:p>
            <a:r>
              <a:rPr lang="nl-NL"/>
              <a:t>8 januari 2025</a:t>
            </a:r>
            <a:endParaRPr lang="nl-NL" dirty="0"/>
          </a:p>
        </p:txBody>
      </p:sp>
      <p:sp>
        <p:nvSpPr>
          <p:cNvPr id="14" name="Tijdelijke aanduiding voor voettekst 13"/>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
        <p:nvSpPr>
          <p:cNvPr id="15" name="Tijdelijke aanduiding voor dianummer 14"/>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4129216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fbeelding">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67795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Afbeelding met tite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el 4"/>
          <p:cNvSpPr>
            <a:spLocks noGrp="1"/>
          </p:cNvSpPr>
          <p:nvPr>
            <p:ph type="title"/>
          </p:nvPr>
        </p:nvSpPr>
        <p:spPr>
          <a:xfrm>
            <a:off x="0" y="5153776"/>
            <a:ext cx="12192000" cy="576000"/>
          </a:xfrm>
          <a:solidFill>
            <a:schemeClr val="tx2"/>
          </a:solidFill>
        </p:spPr>
        <p:txBody>
          <a:bodyPr lIns="756000" anchor="ctr" anchorCtr="0">
            <a:noAutofit/>
          </a:bodyPr>
          <a:lstStyle>
            <a:lvl1pPr algn="l">
              <a:defRPr sz="3200">
                <a:solidFill>
                  <a:schemeClr val="bg1"/>
                </a:solidFill>
              </a:defRPr>
            </a:lvl1pPr>
          </a:lstStyle>
          <a:p>
            <a:r>
              <a:rPr lang="nl-NL"/>
              <a:t>Klik om stijl te bewerken</a:t>
            </a:r>
            <a:endParaRPr lang="nl-NL" dirty="0"/>
          </a:p>
        </p:txBody>
      </p:sp>
      <p:sp>
        <p:nvSpPr>
          <p:cNvPr id="3" name="Tijdelijke aanduiding voor tekst 2"/>
          <p:cNvSpPr>
            <a:spLocks noGrp="1"/>
          </p:cNvSpPr>
          <p:nvPr>
            <p:ph type="body" sz="quarter" idx="10"/>
          </p:nvPr>
        </p:nvSpPr>
        <p:spPr>
          <a:xfrm>
            <a:off x="0" y="5825413"/>
            <a:ext cx="12192000" cy="396000"/>
          </a:xfrm>
          <a:solidFill>
            <a:schemeClr val="bg1"/>
          </a:solidFill>
        </p:spPr>
        <p:txBody>
          <a:bodyPr lIns="756000" anchor="ctr" anchorCtr="0">
            <a:normAutofit/>
          </a:bodyPr>
          <a:lstStyle>
            <a:lvl1pPr marL="0" indent="0">
              <a:buNone/>
              <a:defRPr sz="2000" i="0">
                <a:solidFill>
                  <a:schemeClr val="tx1"/>
                </a:solidFill>
              </a:defRPr>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pic>
        <p:nvPicPr>
          <p:cNvPr id="4" name="Afbeelding 3"/>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Tree>
    <p:extLst>
      <p:ext uri="{BB962C8B-B14F-4D97-AF65-F5344CB8AC3E}">
        <p14:creationId xmlns:p14="http://schemas.microsoft.com/office/powerpoint/2010/main" val="9924026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el/grafiek">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stijl te bewerken</a:t>
            </a:r>
            <a:endParaRPr lang="nl-NL" dirty="0"/>
          </a:p>
        </p:txBody>
      </p:sp>
      <p:sp>
        <p:nvSpPr>
          <p:cNvPr id="3" name="Tijdelijke aanduiding voor inhoud 2"/>
          <p:cNvSpPr>
            <a:spLocks noGrp="1"/>
          </p:cNvSpPr>
          <p:nvPr>
            <p:ph sz="quarter" idx="13"/>
          </p:nvPr>
        </p:nvSpPr>
        <p:spPr>
          <a:xfrm>
            <a:off x="635000" y="2276475"/>
            <a:ext cx="10923588" cy="3944938"/>
          </a:xfrm>
        </p:spPr>
        <p:txBody>
          <a:bodyPr/>
          <a:lstStyle/>
          <a:p>
            <a:pPr lvl="0"/>
            <a:r>
              <a:rPr lang="nl-NL"/>
              <a:t>Klikken om de tekststijl van het model te bewerken</a:t>
            </a:r>
          </a:p>
        </p:txBody>
      </p:sp>
      <p:sp>
        <p:nvSpPr>
          <p:cNvPr id="10" name="Tijdelijke aanduiding voor datum 9"/>
          <p:cNvSpPr>
            <a:spLocks noGrp="1"/>
          </p:cNvSpPr>
          <p:nvPr>
            <p:ph type="dt" sz="half" idx="14"/>
          </p:nvPr>
        </p:nvSpPr>
        <p:spPr/>
        <p:txBody>
          <a:bodyPr/>
          <a:lstStyle/>
          <a:p>
            <a:r>
              <a:rPr lang="nl-NL"/>
              <a:t>8 januari 2025</a:t>
            </a:r>
            <a:endParaRPr lang="nl-NL" dirty="0"/>
          </a:p>
        </p:txBody>
      </p:sp>
      <p:sp>
        <p:nvSpPr>
          <p:cNvPr id="11" name="Tijdelijke aanduiding voor voettekst 10"/>
          <p:cNvSpPr>
            <a:spLocks noGrp="1"/>
          </p:cNvSpPr>
          <p:nvPr>
            <p:ph type="ftr" sz="quarter" idx="15"/>
          </p:nvPr>
        </p:nvSpPr>
        <p:spPr/>
        <p:txBody>
          <a:bodyPr/>
          <a:lstStyle/>
          <a:p>
            <a:r>
              <a:rPr lang="nl-NL"/>
              <a:t>Inspectieresultaten Arbozorg in de hotel- en restaurantbranche | Publicatie | Nederlandse Arbeidsinspectie (nlarbeidsinspectie.nl)</a:t>
            </a:r>
            <a:endParaRPr lang="nl-NL" dirty="0"/>
          </a:p>
        </p:txBody>
      </p:sp>
      <p:sp>
        <p:nvSpPr>
          <p:cNvPr id="12" name="Tijdelijke aanduiding voor dianummer 11"/>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590003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abel/grafiek met bijschrift">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stijl te bewerken</a:t>
            </a:r>
          </a:p>
        </p:txBody>
      </p:sp>
      <p:sp>
        <p:nvSpPr>
          <p:cNvPr id="3" name="Tijdelijke aanduiding voor tekst 2"/>
          <p:cNvSpPr>
            <a:spLocks noGrp="1"/>
          </p:cNvSpPr>
          <p:nvPr>
            <p:ph type="body" sz="quarter" idx="14"/>
          </p:nvPr>
        </p:nvSpPr>
        <p:spPr>
          <a:xfrm>
            <a:off x="7958859" y="2276475"/>
            <a:ext cx="3600000" cy="3937000"/>
          </a:xfrm>
        </p:spPr>
        <p:txBody>
          <a:bodyPr/>
          <a:lstStyle>
            <a:lvl1pPr marL="0" indent="0">
              <a:buNone/>
              <a:defRPr sz="2000"/>
            </a:lvl1pPr>
            <a:lvl2pPr marL="313200" indent="0">
              <a:buNone/>
              <a:defRPr sz="1800"/>
            </a:lvl2pPr>
            <a:lvl3pPr marL="630000" indent="0">
              <a:buNone/>
              <a:defRPr sz="1600"/>
            </a:lvl3pPr>
            <a:lvl4pPr marL="943200" indent="0">
              <a:buNone/>
              <a:defRPr sz="1600"/>
            </a:lvl4pPr>
            <a:lvl5pPr marL="1260000" indent="0">
              <a:buNone/>
              <a:defRPr/>
            </a:lvl5pPr>
          </a:lstStyle>
          <a:p>
            <a:pPr lvl="0"/>
            <a:r>
              <a:rPr lang="nl-NL"/>
              <a:t>Klikken om de tekststijl van het model te bewerken</a:t>
            </a:r>
          </a:p>
        </p:txBody>
      </p:sp>
      <p:sp>
        <p:nvSpPr>
          <p:cNvPr id="9" name="Tijdelijke aanduiding voor inhoud 8"/>
          <p:cNvSpPr>
            <a:spLocks noGrp="1"/>
          </p:cNvSpPr>
          <p:nvPr>
            <p:ph sz="quarter" idx="15"/>
          </p:nvPr>
        </p:nvSpPr>
        <p:spPr>
          <a:xfrm>
            <a:off x="635000" y="2276475"/>
            <a:ext cx="7178964" cy="3944938"/>
          </a:xfrm>
        </p:spPr>
        <p:txBody>
          <a:bodyPr/>
          <a:lstStyle/>
          <a:p>
            <a:pPr lvl="0"/>
            <a:r>
              <a:rPr lang="nl-NL"/>
              <a:t>Klikken om de tekststijl van het model te bewerken</a:t>
            </a:r>
          </a:p>
        </p:txBody>
      </p:sp>
      <p:sp>
        <p:nvSpPr>
          <p:cNvPr id="11" name="Tijdelijke aanduiding voor datum 10"/>
          <p:cNvSpPr>
            <a:spLocks noGrp="1"/>
          </p:cNvSpPr>
          <p:nvPr>
            <p:ph type="dt" sz="half" idx="16"/>
          </p:nvPr>
        </p:nvSpPr>
        <p:spPr/>
        <p:txBody>
          <a:bodyPr/>
          <a:lstStyle/>
          <a:p>
            <a:r>
              <a:rPr lang="nl-NL"/>
              <a:t>8 januari 2025</a:t>
            </a:r>
            <a:endParaRPr lang="nl-NL" dirty="0"/>
          </a:p>
        </p:txBody>
      </p:sp>
      <p:sp>
        <p:nvSpPr>
          <p:cNvPr id="12" name="Tijdelijke aanduiding voor voettekst 11"/>
          <p:cNvSpPr>
            <a:spLocks noGrp="1"/>
          </p:cNvSpPr>
          <p:nvPr>
            <p:ph type="ftr" sz="quarter" idx="17"/>
          </p:nvPr>
        </p:nvSpPr>
        <p:spPr/>
        <p:txBody>
          <a:bodyPr/>
          <a:lstStyle/>
          <a:p>
            <a:r>
              <a:rPr lang="nl-NL"/>
              <a:t>Inspectieresultaten Arbozorg in de hotel- en restaurantbranche | Publicatie | Nederlandse Arbeidsinspectie (nlarbeidsinspectie.nl)</a:t>
            </a:r>
            <a:endParaRPr lang="nl-NL" dirty="0"/>
          </a:p>
        </p:txBody>
      </p:sp>
      <p:sp>
        <p:nvSpPr>
          <p:cNvPr id="13" name="Tijdelijke aanduiding voor dianummer 12"/>
          <p:cNvSpPr>
            <a:spLocks noGrp="1"/>
          </p:cNvSpPr>
          <p:nvPr>
            <p:ph type="sldNum" sz="quarter" idx="18"/>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2086888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abel/grafiek verticaal">
    <p:bg>
      <p:bgPr>
        <a:gradFill>
          <a:gsLst>
            <a:gs pos="50000">
              <a:schemeClr val="bg1"/>
            </a:gs>
            <a:gs pos="50000">
              <a:schemeClr val="tx2"/>
            </a:gs>
          </a:gsLst>
          <a:lin ang="0" scaled="0"/>
        </a:gradFill>
        <a:effectLst/>
      </p:bgPr>
    </p:bg>
    <p:spTree>
      <p:nvGrpSpPr>
        <p:cNvPr id="1" name=""/>
        <p:cNvGrpSpPr/>
        <p:nvPr/>
      </p:nvGrpSpPr>
      <p:grpSpPr>
        <a:xfrm>
          <a:off x="0" y="0"/>
          <a:ext cx="0" cy="0"/>
          <a:chOff x="0" y="0"/>
          <a:chExt cx="0" cy="0"/>
        </a:xfrm>
      </p:grpSpPr>
      <p:sp>
        <p:nvSpPr>
          <p:cNvPr id="10" name="Tijdelijke aanduiding voor tekst 9"/>
          <p:cNvSpPr>
            <a:spLocks noGrp="1"/>
          </p:cNvSpPr>
          <p:nvPr>
            <p:ph type="body" sz="quarter" idx="14"/>
          </p:nvPr>
        </p:nvSpPr>
        <p:spPr>
          <a:xfrm>
            <a:off x="6550024" y="2289599"/>
            <a:ext cx="5004000" cy="3931813"/>
          </a:xfrm>
        </p:spPr>
        <p:txBody>
          <a:bodyPr anchor="t" anchorCtr="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Klikken om de tekststijl van het model te bewerken</a:t>
            </a:r>
          </a:p>
        </p:txBody>
      </p:sp>
      <p:sp>
        <p:nvSpPr>
          <p:cNvPr id="2" name="Titel 1"/>
          <p:cNvSpPr>
            <a:spLocks noGrp="1"/>
          </p:cNvSpPr>
          <p:nvPr>
            <p:ph type="title"/>
          </p:nvPr>
        </p:nvSpPr>
        <p:spPr>
          <a:xfrm>
            <a:off x="6550024" y="1051200"/>
            <a:ext cx="5004000" cy="948047"/>
          </a:xfrm>
        </p:spPr>
        <p:txBody>
          <a:bodyPr/>
          <a:lstStyle>
            <a:lvl1pPr>
              <a:defRPr>
                <a:solidFill>
                  <a:schemeClr val="bg1"/>
                </a:solidFill>
              </a:defRPr>
            </a:lvl1pPr>
          </a:lstStyle>
          <a:p>
            <a:r>
              <a:rPr lang="nl-NL"/>
              <a:t>Klik om stijl te bewerken</a:t>
            </a:r>
            <a:endParaRPr lang="nl-NL" dirty="0"/>
          </a:p>
        </p:txBody>
      </p:sp>
      <p:sp>
        <p:nvSpPr>
          <p:cNvPr id="9" name="Tijdelijke aanduiding voor inhoud 8"/>
          <p:cNvSpPr>
            <a:spLocks noGrp="1"/>
          </p:cNvSpPr>
          <p:nvPr>
            <p:ph sz="quarter" idx="19"/>
          </p:nvPr>
        </p:nvSpPr>
        <p:spPr>
          <a:xfrm>
            <a:off x="635000" y="1066799"/>
            <a:ext cx="5003800" cy="5154613"/>
          </a:xfrm>
        </p:spPr>
        <p:txBody>
          <a:bodyPr/>
          <a:lstStyle/>
          <a:p>
            <a:pPr lvl="0"/>
            <a:r>
              <a:rPr lang="nl-NL"/>
              <a:t>Klikken om de tekststijl van het model te bewerken</a:t>
            </a:r>
          </a:p>
        </p:txBody>
      </p:sp>
      <p:sp>
        <p:nvSpPr>
          <p:cNvPr id="14" name="Tijdelijke aanduiding voor datum 13"/>
          <p:cNvSpPr>
            <a:spLocks noGrp="1"/>
          </p:cNvSpPr>
          <p:nvPr>
            <p:ph type="dt" sz="half" idx="20"/>
          </p:nvPr>
        </p:nvSpPr>
        <p:spPr/>
        <p:txBody>
          <a:bodyPr/>
          <a:lstStyle/>
          <a:p>
            <a:r>
              <a:rPr lang="nl-NL"/>
              <a:t>8 januari 2025</a:t>
            </a:r>
            <a:endParaRPr lang="nl-NL" dirty="0"/>
          </a:p>
        </p:txBody>
      </p:sp>
      <p:sp>
        <p:nvSpPr>
          <p:cNvPr id="15" name="Tijdelijke aanduiding voor voettekst 14"/>
          <p:cNvSpPr>
            <a:spLocks noGrp="1"/>
          </p:cNvSpPr>
          <p:nvPr>
            <p:ph type="ftr" sz="quarter" idx="21"/>
          </p:nvPr>
        </p:nvSpPr>
        <p:spPr/>
        <p:txBody>
          <a:bodyPr/>
          <a:lstStyle/>
          <a:p>
            <a:r>
              <a:rPr lang="nl-NL"/>
              <a:t>Inspectieresultaten Arbozorg in de hotel- en restaurantbranche | Publicatie | Nederlandse Arbeidsinspectie (nlarbeidsinspectie.nl)</a:t>
            </a:r>
            <a:endParaRPr lang="nl-NL" dirty="0"/>
          </a:p>
        </p:txBody>
      </p:sp>
      <p:sp>
        <p:nvSpPr>
          <p:cNvPr id="16" name="Tijdelijke aanduiding voor dianummer 15"/>
          <p:cNvSpPr>
            <a:spLocks noGrp="1"/>
          </p:cNvSpPr>
          <p:nvPr>
            <p:ph type="sldNum" sz="quarter" idx="2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904443803"/>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ntact B">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000" y="2565400"/>
            <a:ext cx="5003800" cy="1727200"/>
          </a:xfrm>
        </p:spPr>
        <p:txBody>
          <a:bodyPr anchor="ctr" anchorCtr="0">
            <a:normAutofit/>
          </a:bodyPr>
          <a:lstStyle>
            <a:lvl1pPr>
              <a:defRPr sz="4800">
                <a:solidFill>
                  <a:schemeClr val="bg1"/>
                </a:solidFill>
              </a:defRPr>
            </a:lvl1pPr>
          </a:lstStyle>
          <a:p>
            <a:r>
              <a:rPr lang="nl-NL" dirty="0"/>
              <a:t>Typ een afsluitende zin</a:t>
            </a:r>
          </a:p>
        </p:txBody>
      </p:sp>
      <p:sp>
        <p:nvSpPr>
          <p:cNvPr id="18" name="Tijdelijke aanduiding voor tekst 13"/>
          <p:cNvSpPr>
            <a:spLocks noGrp="1"/>
          </p:cNvSpPr>
          <p:nvPr>
            <p:ph type="body" sz="quarter" idx="13" hasCustomPrompt="1"/>
          </p:nvPr>
        </p:nvSpPr>
        <p:spPr>
          <a:xfrm>
            <a:off x="7176285" y="2286000"/>
            <a:ext cx="4382303"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19" name="Tijdelijke aanduiding voor tekst 13"/>
          <p:cNvSpPr>
            <a:spLocks noGrp="1"/>
          </p:cNvSpPr>
          <p:nvPr>
            <p:ph type="body" sz="quarter" idx="17" hasCustomPrompt="1"/>
          </p:nvPr>
        </p:nvSpPr>
        <p:spPr>
          <a:xfrm>
            <a:off x="7176285" y="3079487"/>
            <a:ext cx="4382303"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0" name="Tijdelijke aanduiding voor tekst 13"/>
          <p:cNvSpPr>
            <a:spLocks noGrp="1"/>
          </p:cNvSpPr>
          <p:nvPr>
            <p:ph type="body" sz="quarter" idx="18" hasCustomPrompt="1"/>
          </p:nvPr>
        </p:nvSpPr>
        <p:spPr>
          <a:xfrm>
            <a:off x="7176285" y="3845506"/>
            <a:ext cx="4382303"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1" name="Tijdelijke aanduiding voor afbeelding 3"/>
          <p:cNvSpPr>
            <a:spLocks noGrp="1" noChangeAspect="1"/>
          </p:cNvSpPr>
          <p:nvPr>
            <p:ph type="pic" sz="quarter" idx="19"/>
          </p:nvPr>
        </p:nvSpPr>
        <p:spPr>
          <a:xfrm>
            <a:off x="6564313" y="2361344"/>
            <a:ext cx="541203" cy="540000"/>
          </a:xfrm>
          <a:blipFill>
            <a:blip r:embed="rId2"/>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2" name="Tijdelijke aanduiding voor afbeelding 3"/>
          <p:cNvSpPr>
            <a:spLocks noGrp="1" noChangeAspect="1"/>
          </p:cNvSpPr>
          <p:nvPr>
            <p:ph type="pic" sz="quarter" idx="20"/>
          </p:nvPr>
        </p:nvSpPr>
        <p:spPr>
          <a:xfrm>
            <a:off x="6564313" y="3147360"/>
            <a:ext cx="541203" cy="540000"/>
          </a:xfrm>
          <a:blipFill>
            <a:blip r:embed="rId3"/>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3" name="Tijdelijke aanduiding voor afbeelding 3"/>
          <p:cNvSpPr>
            <a:spLocks noGrp="1" noChangeAspect="1"/>
          </p:cNvSpPr>
          <p:nvPr>
            <p:ph type="pic" sz="quarter" idx="21"/>
          </p:nvPr>
        </p:nvSpPr>
        <p:spPr>
          <a:xfrm>
            <a:off x="6564313" y="3920850"/>
            <a:ext cx="541203" cy="540000"/>
          </a:xfrm>
          <a:blipFill>
            <a:blip r:embed="rId4"/>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7" name="Tijdelijke aanduiding voor datum 6"/>
          <p:cNvSpPr>
            <a:spLocks noGrp="1"/>
          </p:cNvSpPr>
          <p:nvPr>
            <p:ph type="dt" sz="half" idx="22"/>
          </p:nvPr>
        </p:nvSpPr>
        <p:spPr/>
        <p:txBody>
          <a:bodyPr/>
          <a:lstStyle/>
          <a:p>
            <a:r>
              <a:rPr lang="nl-NL"/>
              <a:t>8 januari 2025</a:t>
            </a:r>
            <a:endParaRPr lang="nl-NL" dirty="0"/>
          </a:p>
        </p:txBody>
      </p:sp>
      <p:sp>
        <p:nvSpPr>
          <p:cNvPr id="8" name="Tijdelijke aanduiding voor voettekst 7"/>
          <p:cNvSpPr>
            <a:spLocks noGrp="1"/>
          </p:cNvSpPr>
          <p:nvPr>
            <p:ph type="ftr" sz="quarter" idx="23"/>
          </p:nvPr>
        </p:nvSpPr>
        <p:spPr/>
        <p:txBody>
          <a:bodyPr/>
          <a:lstStyle/>
          <a:p>
            <a:r>
              <a:rPr lang="nl-NL"/>
              <a:t>Inspectieresultaten Arbozorg in de hotel- en restaurantbranche | Publicatie | Nederlandse Arbeidsinspectie (nlarbeidsinspectie.nl)</a:t>
            </a:r>
            <a:endParaRPr lang="nl-NL" dirty="0"/>
          </a:p>
        </p:txBody>
      </p:sp>
      <p:sp>
        <p:nvSpPr>
          <p:cNvPr id="9" name="Tijdelijke aanduiding voor dianummer 8"/>
          <p:cNvSpPr>
            <a:spLocks noGrp="1"/>
          </p:cNvSpPr>
          <p:nvPr>
            <p:ph type="sldNum" sz="quarter" idx="24"/>
          </p:nvPr>
        </p:nvSpPr>
        <p:spPr/>
        <p:txBody>
          <a:bodyPr/>
          <a:lstStyle/>
          <a:p>
            <a:fld id="{10A0A6AF-03C5-477E-939A-E28F7E7F05EA}" type="slidenum">
              <a:rPr lang="nl-NL" smtClean="0"/>
              <a:pPr/>
              <a:t>‹nr.›</a:t>
            </a:fld>
            <a:endParaRPr lang="nl-NL" dirty="0"/>
          </a:p>
        </p:txBody>
      </p:sp>
      <p:pic>
        <p:nvPicPr>
          <p:cNvPr id="13" name="Afbeelding 12" descr="Afbeelding met tekst&#10;&#10;Automatisch gegenereerde beschrijving">
            <a:extLst>
              <a:ext uri="{FF2B5EF4-FFF2-40B4-BE49-F238E27FC236}">
                <a16:creationId xmlns:a16="http://schemas.microsoft.com/office/drawing/2014/main" id="{C5BC913F-44C9-0741-BC0D-738F89AC7FC8}"/>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47333" y="2366"/>
            <a:ext cx="3738638" cy="1622427"/>
          </a:xfrm>
          <a:prstGeom prst="rect">
            <a:avLst/>
          </a:prstGeom>
        </p:spPr>
      </p:pic>
    </p:spTree>
    <p:extLst>
      <p:ext uri="{BB962C8B-B14F-4D97-AF65-F5344CB8AC3E}">
        <p14:creationId xmlns:p14="http://schemas.microsoft.com/office/powerpoint/2010/main" val="13513320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act C">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000" y="1875617"/>
            <a:ext cx="10923588" cy="1551795"/>
          </a:xfrm>
        </p:spPr>
        <p:txBody>
          <a:bodyPr anchor="ctr" anchorCtr="0">
            <a:normAutofit/>
          </a:bodyPr>
          <a:lstStyle>
            <a:lvl1pPr>
              <a:defRPr sz="4800">
                <a:solidFill>
                  <a:schemeClr val="tx1"/>
                </a:solidFill>
              </a:defRPr>
            </a:lvl1pPr>
          </a:lstStyle>
          <a:p>
            <a:r>
              <a:rPr lang="nl-NL" dirty="0"/>
              <a:t>Typ een afsluitende zin</a:t>
            </a:r>
          </a:p>
        </p:txBody>
      </p:sp>
      <p:sp>
        <p:nvSpPr>
          <p:cNvPr id="18" name="Tijdelijke aanduiding voor tekst 13"/>
          <p:cNvSpPr>
            <a:spLocks noGrp="1"/>
          </p:cNvSpPr>
          <p:nvPr>
            <p:ph type="body" sz="quarter" idx="13" hasCustomPrompt="1"/>
          </p:nvPr>
        </p:nvSpPr>
        <p:spPr>
          <a:xfrm>
            <a:off x="4224313" y="3846022"/>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19" name="Tijdelijke aanduiding voor tekst 13"/>
          <p:cNvSpPr>
            <a:spLocks noGrp="1"/>
          </p:cNvSpPr>
          <p:nvPr>
            <p:ph type="body" sz="quarter" idx="17" hasCustomPrompt="1"/>
          </p:nvPr>
        </p:nvSpPr>
        <p:spPr>
          <a:xfrm>
            <a:off x="4224313" y="4639509"/>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0" name="Tijdelijke aanduiding voor tekst 13"/>
          <p:cNvSpPr>
            <a:spLocks noGrp="1"/>
          </p:cNvSpPr>
          <p:nvPr>
            <p:ph type="body" sz="quarter" idx="18" hasCustomPrompt="1"/>
          </p:nvPr>
        </p:nvSpPr>
        <p:spPr>
          <a:xfrm>
            <a:off x="4224313" y="5405528"/>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1" name="Tijdelijke aanduiding voor afbeelding 3"/>
          <p:cNvSpPr>
            <a:spLocks noGrp="1" noChangeAspect="1"/>
          </p:cNvSpPr>
          <p:nvPr>
            <p:ph type="pic" sz="quarter" idx="19"/>
          </p:nvPr>
        </p:nvSpPr>
        <p:spPr>
          <a:xfrm>
            <a:off x="3612341" y="3921366"/>
            <a:ext cx="541203" cy="540000"/>
          </a:xfrm>
          <a:blipFill>
            <a:blip r:embed="rId2"/>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2" name="Tijdelijke aanduiding voor afbeelding 3"/>
          <p:cNvSpPr>
            <a:spLocks noGrp="1" noChangeAspect="1"/>
          </p:cNvSpPr>
          <p:nvPr>
            <p:ph type="pic" sz="quarter" idx="20"/>
          </p:nvPr>
        </p:nvSpPr>
        <p:spPr>
          <a:xfrm>
            <a:off x="3612341" y="4707382"/>
            <a:ext cx="541203" cy="540000"/>
          </a:xfrm>
          <a:blipFill>
            <a:blip r:embed="rId3"/>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3" name="Tijdelijke aanduiding voor afbeelding 3"/>
          <p:cNvSpPr>
            <a:spLocks noGrp="1" noChangeAspect="1"/>
          </p:cNvSpPr>
          <p:nvPr>
            <p:ph type="pic" sz="quarter" idx="21"/>
          </p:nvPr>
        </p:nvSpPr>
        <p:spPr>
          <a:xfrm>
            <a:off x="3612341" y="5480872"/>
            <a:ext cx="541203" cy="540000"/>
          </a:xfrm>
          <a:blipFill>
            <a:blip r:embed="rId4"/>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6" name="Tijdelijke aanduiding voor datum 5"/>
          <p:cNvSpPr>
            <a:spLocks noGrp="1"/>
          </p:cNvSpPr>
          <p:nvPr>
            <p:ph type="dt" sz="half" idx="22"/>
          </p:nvPr>
        </p:nvSpPr>
        <p:spPr/>
        <p:txBody>
          <a:bodyPr/>
          <a:lstStyle>
            <a:lvl1pPr>
              <a:defRPr>
                <a:solidFill>
                  <a:schemeClr val="tx2"/>
                </a:solidFill>
              </a:defRPr>
            </a:lvl1pPr>
          </a:lstStyle>
          <a:p>
            <a:r>
              <a:rPr lang="nl-NL"/>
              <a:t>8 januari 2025</a:t>
            </a:r>
            <a:endParaRPr lang="nl-NL" dirty="0"/>
          </a:p>
        </p:txBody>
      </p:sp>
      <p:sp>
        <p:nvSpPr>
          <p:cNvPr id="7" name="Tijdelijke aanduiding voor voettekst 6"/>
          <p:cNvSpPr>
            <a:spLocks noGrp="1"/>
          </p:cNvSpPr>
          <p:nvPr>
            <p:ph type="ftr" sz="quarter" idx="23"/>
          </p:nvPr>
        </p:nvSpPr>
        <p:spPr/>
        <p:txBody>
          <a:bodyPr/>
          <a:lstStyle>
            <a:lvl1pPr>
              <a:defRPr>
                <a:solidFill>
                  <a:schemeClr val="tx2"/>
                </a:solidFill>
              </a:defRPr>
            </a:lvl1pPr>
          </a:lstStyle>
          <a:p>
            <a:r>
              <a:rPr lang="nl-NL"/>
              <a:t>Inspectieresultaten Arbozorg in de hotel- en restaurantbranche | Publicatie | Nederlandse Arbeidsinspectie (nlarbeidsinspectie.nl)</a:t>
            </a:r>
            <a:endParaRPr lang="nl-NL" dirty="0"/>
          </a:p>
        </p:txBody>
      </p:sp>
      <p:sp>
        <p:nvSpPr>
          <p:cNvPr id="8" name="Tijdelijke aanduiding voor dianummer 7"/>
          <p:cNvSpPr>
            <a:spLocks noGrp="1"/>
          </p:cNvSpPr>
          <p:nvPr>
            <p:ph type="sldNum" sz="quarter" idx="24"/>
          </p:nvPr>
        </p:nvSpPr>
        <p:spPr/>
        <p:txBody>
          <a:bodyPr/>
          <a:lstStyle>
            <a:lvl1pPr>
              <a:defRPr>
                <a:solidFill>
                  <a:schemeClr val="tx2"/>
                </a:solidFill>
              </a:defRPr>
            </a:lvl1pPr>
          </a:lstStyle>
          <a:p>
            <a:fld id="{10A0A6AF-03C5-477E-939A-E28F7E7F05EA}" type="slidenum">
              <a:rPr lang="nl-NL" smtClean="0"/>
              <a:pPr/>
              <a:t>‹nr.›</a:t>
            </a:fld>
            <a:endParaRPr lang="nl-NL" dirty="0"/>
          </a:p>
        </p:txBody>
      </p:sp>
      <p:pic>
        <p:nvPicPr>
          <p:cNvPr id="13" name="Afbeelding 12" descr="Afbeelding met tekst&#10;&#10;Automatisch gegenereerde beschrijving">
            <a:extLst>
              <a:ext uri="{FF2B5EF4-FFF2-40B4-BE49-F238E27FC236}">
                <a16:creationId xmlns:a16="http://schemas.microsoft.com/office/drawing/2014/main" id="{28CD9764-698B-E14C-A594-D5853E1EF5BE}"/>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47333" y="0"/>
            <a:ext cx="3738635" cy="1622427"/>
          </a:xfrm>
          <a:prstGeom prst="rect">
            <a:avLst/>
          </a:prstGeom>
        </p:spPr>
      </p:pic>
    </p:spTree>
    <p:extLst>
      <p:ext uri="{BB962C8B-B14F-4D97-AF65-F5344CB8AC3E}">
        <p14:creationId xmlns:p14="http://schemas.microsoft.com/office/powerpoint/2010/main" val="4177838381"/>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 afbeelding verticaal">
    <p:bg>
      <p:bgPr>
        <a:gradFill>
          <a:gsLst>
            <a:gs pos="50000">
              <a:schemeClr val="accent1">
                <a:lumMod val="0"/>
                <a:lumOff val="100000"/>
              </a:schemeClr>
            </a:gs>
            <a:gs pos="50000">
              <a:schemeClr val="tx2"/>
            </a:gs>
          </a:gsLst>
          <a:lin ang="0" scaled="0"/>
        </a:gradFill>
        <a:effectLst/>
      </p:bgPr>
    </p:bg>
    <p:spTree>
      <p:nvGrpSpPr>
        <p:cNvPr id="1" name=""/>
        <p:cNvGrpSpPr/>
        <p:nvPr/>
      </p:nvGrpSpPr>
      <p:grpSpPr>
        <a:xfrm>
          <a:off x="0" y="0"/>
          <a:ext cx="0" cy="0"/>
          <a:chOff x="0" y="0"/>
          <a:chExt cx="0" cy="0"/>
        </a:xfrm>
      </p:grpSpPr>
      <p:sp>
        <p:nvSpPr>
          <p:cNvPr id="32" name="Tijdelijke aanduiding voor afbeelding 31"/>
          <p:cNvSpPr>
            <a:spLocks noGrp="1"/>
          </p:cNvSpPr>
          <p:nvPr>
            <p:ph type="pic" sz="quarter" idx="22"/>
          </p:nvPr>
        </p:nvSpPr>
        <p:spPr>
          <a:xfrm>
            <a:off x="-3175" y="0"/>
            <a:ext cx="6099175" cy="6865396"/>
          </a:xfrm>
          <a:custGeom>
            <a:avLst/>
            <a:gdLst>
              <a:gd name="connsiteX0" fmla="*/ 0 w 6099175"/>
              <a:gd name="connsiteY0" fmla="*/ 0 h 6865396"/>
              <a:gd name="connsiteX1" fmla="*/ 6099175 w 6099175"/>
              <a:gd name="connsiteY1" fmla="*/ 0 h 6865396"/>
              <a:gd name="connsiteX2" fmla="*/ 6099175 w 6099175"/>
              <a:gd name="connsiteY2" fmla="*/ 6865396 h 6865396"/>
              <a:gd name="connsiteX3" fmla="*/ 0 w 6099175"/>
              <a:gd name="connsiteY3" fmla="*/ 6865396 h 6865396"/>
              <a:gd name="connsiteX4" fmla="*/ 0 w 6099175"/>
              <a:gd name="connsiteY4" fmla="*/ 0 h 6865396"/>
              <a:gd name="connsiteX0" fmla="*/ 0 w 6099175"/>
              <a:gd name="connsiteY0" fmla="*/ 6875 h 6872271"/>
              <a:gd name="connsiteX1" fmla="*/ 5757707 w 6099175"/>
              <a:gd name="connsiteY1" fmla="*/ 0 h 6872271"/>
              <a:gd name="connsiteX2" fmla="*/ 6099175 w 6099175"/>
              <a:gd name="connsiteY2" fmla="*/ 6875 h 6872271"/>
              <a:gd name="connsiteX3" fmla="*/ 6099175 w 6099175"/>
              <a:gd name="connsiteY3" fmla="*/ 6872271 h 6872271"/>
              <a:gd name="connsiteX4" fmla="*/ 0 w 6099175"/>
              <a:gd name="connsiteY4" fmla="*/ 6872271 h 6872271"/>
              <a:gd name="connsiteX5" fmla="*/ 0 w 6099175"/>
              <a:gd name="connsiteY5" fmla="*/ 6875 h 6872271"/>
              <a:gd name="connsiteX0" fmla="*/ 0 w 6099175"/>
              <a:gd name="connsiteY0" fmla="*/ 6875 h 6872271"/>
              <a:gd name="connsiteX1" fmla="*/ 5757707 w 6099175"/>
              <a:gd name="connsiteY1" fmla="*/ 0 h 6872271"/>
              <a:gd name="connsiteX2" fmla="*/ 6099175 w 6099175"/>
              <a:gd name="connsiteY2" fmla="*/ 6875 h 6872271"/>
              <a:gd name="connsiteX3" fmla="*/ 6094592 w 6099175"/>
              <a:gd name="connsiteY3" fmla="*/ 1278786 h 6872271"/>
              <a:gd name="connsiteX4" fmla="*/ 6099175 w 6099175"/>
              <a:gd name="connsiteY4" fmla="*/ 6872271 h 6872271"/>
              <a:gd name="connsiteX5" fmla="*/ 0 w 6099175"/>
              <a:gd name="connsiteY5" fmla="*/ 6872271 h 6872271"/>
              <a:gd name="connsiteX6" fmla="*/ 0 w 6099175"/>
              <a:gd name="connsiteY6" fmla="*/ 6875 h 6872271"/>
              <a:gd name="connsiteX0" fmla="*/ 0 w 6099175"/>
              <a:gd name="connsiteY0" fmla="*/ 0 h 6865396"/>
              <a:gd name="connsiteX1" fmla="*/ 5785208 w 6099175"/>
              <a:gd name="connsiteY1" fmla="*/ 1 h 6865396"/>
              <a:gd name="connsiteX2" fmla="*/ 6099175 w 6099175"/>
              <a:gd name="connsiteY2" fmla="*/ 0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201774"/>
              <a:gd name="connsiteY0" fmla="*/ 0 h 6865396"/>
              <a:gd name="connsiteX1" fmla="*/ 5785208 w 6201774"/>
              <a:gd name="connsiteY1" fmla="*/ 1 h 6865396"/>
              <a:gd name="connsiteX2" fmla="*/ 5782916 w 6201774"/>
              <a:gd name="connsiteY2" fmla="*/ 1271909 h 6865396"/>
              <a:gd name="connsiteX3" fmla="*/ 6094592 w 6201774"/>
              <a:gd name="connsiteY3" fmla="*/ 1271911 h 6865396"/>
              <a:gd name="connsiteX4" fmla="*/ 6099175 w 6201774"/>
              <a:gd name="connsiteY4" fmla="*/ 6865396 h 6865396"/>
              <a:gd name="connsiteX5" fmla="*/ 0 w 6201774"/>
              <a:gd name="connsiteY5" fmla="*/ 6865396 h 6865396"/>
              <a:gd name="connsiteX6" fmla="*/ 0 w 6201774"/>
              <a:gd name="connsiteY6" fmla="*/ 0 h 6865396"/>
              <a:gd name="connsiteX0" fmla="*/ 0 w 6201774"/>
              <a:gd name="connsiteY0" fmla="*/ 0 h 6865396"/>
              <a:gd name="connsiteX1" fmla="*/ 5785208 w 6201774"/>
              <a:gd name="connsiteY1" fmla="*/ 1 h 6865396"/>
              <a:gd name="connsiteX2" fmla="*/ 5782916 w 6201774"/>
              <a:gd name="connsiteY2" fmla="*/ 1271909 h 6865396"/>
              <a:gd name="connsiteX3" fmla="*/ 6094592 w 6201774"/>
              <a:gd name="connsiteY3" fmla="*/ 1271911 h 6865396"/>
              <a:gd name="connsiteX4" fmla="*/ 6099175 w 6201774"/>
              <a:gd name="connsiteY4" fmla="*/ 6865396 h 6865396"/>
              <a:gd name="connsiteX5" fmla="*/ 0 w 6201774"/>
              <a:gd name="connsiteY5" fmla="*/ 6865396 h 6865396"/>
              <a:gd name="connsiteX6" fmla="*/ 0 w 6201774"/>
              <a:gd name="connsiteY6" fmla="*/ 0 h 6865396"/>
              <a:gd name="connsiteX0" fmla="*/ 0 w 6213232"/>
              <a:gd name="connsiteY0" fmla="*/ 0 h 6865396"/>
              <a:gd name="connsiteX1" fmla="*/ 5785208 w 6213232"/>
              <a:gd name="connsiteY1" fmla="*/ 1 h 6865396"/>
              <a:gd name="connsiteX2" fmla="*/ 5782916 w 6213232"/>
              <a:gd name="connsiteY2" fmla="*/ 1271909 h 6865396"/>
              <a:gd name="connsiteX3" fmla="*/ 6094592 w 6213232"/>
              <a:gd name="connsiteY3" fmla="*/ 1271911 h 6865396"/>
              <a:gd name="connsiteX4" fmla="*/ 6099175 w 6213232"/>
              <a:gd name="connsiteY4" fmla="*/ 6865396 h 6865396"/>
              <a:gd name="connsiteX5" fmla="*/ 0 w 6213232"/>
              <a:gd name="connsiteY5" fmla="*/ 6865396 h 6865396"/>
              <a:gd name="connsiteX6" fmla="*/ 0 w 6213232"/>
              <a:gd name="connsiteY6" fmla="*/ 0 h 6865396"/>
              <a:gd name="connsiteX0" fmla="*/ 0 w 6213232"/>
              <a:gd name="connsiteY0" fmla="*/ 0 h 6865396"/>
              <a:gd name="connsiteX1" fmla="*/ 5785208 w 6213232"/>
              <a:gd name="connsiteY1" fmla="*/ 1 h 6865396"/>
              <a:gd name="connsiteX2" fmla="*/ 5782916 w 6213232"/>
              <a:gd name="connsiteY2" fmla="*/ 1271909 h 6865396"/>
              <a:gd name="connsiteX3" fmla="*/ 6094592 w 6213232"/>
              <a:gd name="connsiteY3" fmla="*/ 1271911 h 6865396"/>
              <a:gd name="connsiteX4" fmla="*/ 6099175 w 6213232"/>
              <a:gd name="connsiteY4" fmla="*/ 6865396 h 6865396"/>
              <a:gd name="connsiteX5" fmla="*/ 0 w 6213232"/>
              <a:gd name="connsiteY5" fmla="*/ 6865396 h 6865396"/>
              <a:gd name="connsiteX6" fmla="*/ 0 w 6213232"/>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4592 w 6099175"/>
              <a:gd name="connsiteY3" fmla="*/ 1271911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71909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85208 w 6099175"/>
              <a:gd name="connsiteY1" fmla="*/ 1 h 6865396"/>
              <a:gd name="connsiteX2" fmla="*/ 5782916 w 6099175"/>
              <a:gd name="connsiteY2" fmla="*/ 1297309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75683 w 6099175"/>
              <a:gd name="connsiteY1" fmla="*/ 1 h 6865396"/>
              <a:gd name="connsiteX2" fmla="*/ 5782916 w 6099175"/>
              <a:gd name="connsiteY2" fmla="*/ 1297309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75683 w 6099175"/>
              <a:gd name="connsiteY1" fmla="*/ 1 h 6865396"/>
              <a:gd name="connsiteX2" fmla="*/ 5776566 w 6099175"/>
              <a:gd name="connsiteY2" fmla="*/ 1300484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75683 w 6099175"/>
              <a:gd name="connsiteY1" fmla="*/ 1 h 6865396"/>
              <a:gd name="connsiteX2" fmla="*/ 5773391 w 6099175"/>
              <a:gd name="connsiteY2" fmla="*/ 1300484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 name="connsiteX0" fmla="*/ 0 w 6099175"/>
              <a:gd name="connsiteY0" fmla="*/ 0 h 6865396"/>
              <a:gd name="connsiteX1" fmla="*/ 5772508 w 6099175"/>
              <a:gd name="connsiteY1" fmla="*/ 1 h 6865396"/>
              <a:gd name="connsiteX2" fmla="*/ 5773391 w 6099175"/>
              <a:gd name="connsiteY2" fmla="*/ 1300484 h 6865396"/>
              <a:gd name="connsiteX3" fmla="*/ 6097767 w 6099175"/>
              <a:gd name="connsiteY3" fmla="*/ 1300486 h 6865396"/>
              <a:gd name="connsiteX4" fmla="*/ 6099175 w 6099175"/>
              <a:gd name="connsiteY4" fmla="*/ 6865396 h 6865396"/>
              <a:gd name="connsiteX5" fmla="*/ 0 w 6099175"/>
              <a:gd name="connsiteY5" fmla="*/ 6865396 h 6865396"/>
              <a:gd name="connsiteX6" fmla="*/ 0 w 6099175"/>
              <a:gd name="connsiteY6" fmla="*/ 0 h 6865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9175" h="6865396">
                <a:moveTo>
                  <a:pt x="0" y="0"/>
                </a:moveTo>
                <a:lnTo>
                  <a:pt x="5772508" y="1"/>
                </a:lnTo>
                <a:cubicBezTo>
                  <a:pt x="5772802" y="433495"/>
                  <a:pt x="5773097" y="866990"/>
                  <a:pt x="5773391" y="1300484"/>
                </a:cubicBezTo>
                <a:lnTo>
                  <a:pt x="6097767" y="1300486"/>
                </a:lnTo>
                <a:cubicBezTo>
                  <a:pt x="6099295" y="3164981"/>
                  <a:pt x="6097647" y="5000901"/>
                  <a:pt x="6099175" y="6865396"/>
                </a:cubicBezTo>
                <a:lnTo>
                  <a:pt x="0" y="6865396"/>
                </a:lnTo>
                <a:lnTo>
                  <a:pt x="0" y="0"/>
                </a:lnTo>
                <a:close/>
              </a:path>
            </a:pathLst>
          </a:custGeom>
          <a:solidFill>
            <a:schemeClr val="bg1">
              <a:lumMod val="85000"/>
            </a:schemeClr>
          </a:solidFill>
        </p:spPr>
        <p:txBody>
          <a:bodyPr wrap="square" lIns="612000" anchor="ctr" anchorCtr="0">
            <a:noAutofit/>
          </a:bodyPr>
          <a:lstStyle/>
          <a:p>
            <a:r>
              <a:rPr lang="nl-NL"/>
              <a:t>Klik op het pictogram als u een afbeelding wilt toevoegen</a:t>
            </a:r>
            <a:endParaRPr lang="nl-NL" dirty="0"/>
          </a:p>
        </p:txBody>
      </p:sp>
      <p:sp>
        <p:nvSpPr>
          <p:cNvPr id="24"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11" name="Tijdelijke aanduiding voor datum 10"/>
          <p:cNvSpPr>
            <a:spLocks noGrp="1"/>
          </p:cNvSpPr>
          <p:nvPr>
            <p:ph type="dt" sz="half" idx="23"/>
          </p:nvPr>
        </p:nvSpPr>
        <p:spPr/>
        <p:txBody>
          <a:bodyPr/>
          <a:lstStyle/>
          <a:p>
            <a:r>
              <a:rPr lang="nl-NL"/>
              <a:t>8 januari 2025</a:t>
            </a:r>
            <a:endParaRPr lang="nl-NL" dirty="0"/>
          </a:p>
        </p:txBody>
      </p:sp>
      <p:sp>
        <p:nvSpPr>
          <p:cNvPr id="12" name="Tijdelijke aanduiding voor voettekst 11"/>
          <p:cNvSpPr>
            <a:spLocks noGrp="1"/>
          </p:cNvSpPr>
          <p:nvPr>
            <p:ph type="ftr" sz="quarter" idx="24"/>
          </p:nvPr>
        </p:nvSpPr>
        <p:spPr/>
        <p:txBody>
          <a:bodyPr/>
          <a:lstStyle/>
          <a:p>
            <a:r>
              <a:rPr lang="nl-NL"/>
              <a:t>Inspectieresultaten Arbozorg in de hotel- en restaurantbranche | Publicatie | Nederlandse Arbeidsinspectie (nlarbeidsinspectie.nl)</a:t>
            </a:r>
            <a:endParaRPr lang="nl-NL" dirty="0"/>
          </a:p>
        </p:txBody>
      </p:sp>
      <p:sp>
        <p:nvSpPr>
          <p:cNvPr id="15" name="Tijdelijke aanduiding voor dianummer 14"/>
          <p:cNvSpPr>
            <a:spLocks noGrp="1"/>
          </p:cNvSpPr>
          <p:nvPr>
            <p:ph type="sldNum" sz="quarter" idx="25"/>
          </p:nvPr>
        </p:nvSpPr>
        <p:spPr/>
        <p:txBody>
          <a:bodyPr/>
          <a:lstStyle/>
          <a:p>
            <a:fld id="{10A0A6AF-03C5-477E-939A-E28F7E7F05EA}" type="slidenum">
              <a:rPr lang="nl-NL" smtClean="0"/>
              <a:pPr/>
              <a:t>‹nr.›</a:t>
            </a:fld>
            <a:endParaRPr lang="nl-NL" dirty="0"/>
          </a:p>
        </p:txBody>
      </p:sp>
      <p:sp>
        <p:nvSpPr>
          <p:cNvPr id="17" name="Titel 1"/>
          <p:cNvSpPr>
            <a:spLocks noGrp="1"/>
          </p:cNvSpPr>
          <p:nvPr>
            <p:ph type="ctrTitle"/>
          </p:nvPr>
        </p:nvSpPr>
        <p:spPr>
          <a:xfrm>
            <a:off x="6553200" y="1885467"/>
            <a:ext cx="5004000" cy="2336400"/>
          </a:xfrm>
        </p:spPr>
        <p:txBody>
          <a:bodyPr tIns="90000" bIns="90000" anchor="b">
            <a:normAutofit/>
          </a:bodyPr>
          <a:lstStyle>
            <a:lvl1pPr algn="l">
              <a:defRPr sz="3600">
                <a:solidFill>
                  <a:schemeClr val="bg1"/>
                </a:solidFill>
              </a:defRPr>
            </a:lvl1pPr>
          </a:lstStyle>
          <a:p>
            <a:r>
              <a:rPr lang="nl-NL"/>
              <a:t>Klik om stijl te bewerken</a:t>
            </a:r>
            <a:endParaRPr lang="nl-NL" dirty="0"/>
          </a:p>
        </p:txBody>
      </p:sp>
      <p:sp>
        <p:nvSpPr>
          <p:cNvPr id="18" name="Ondertitel 2"/>
          <p:cNvSpPr>
            <a:spLocks noGrp="1"/>
          </p:cNvSpPr>
          <p:nvPr>
            <p:ph type="subTitle" idx="1"/>
          </p:nvPr>
        </p:nvSpPr>
        <p:spPr>
          <a:xfrm>
            <a:off x="6553200" y="4218267"/>
            <a:ext cx="5004000" cy="1613786"/>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pic>
        <p:nvPicPr>
          <p:cNvPr id="13" name="Afbeelding 12" descr="Afbeelding met tekst&#10;&#10;Automatisch gegenereerde beschrijving">
            <a:extLst>
              <a:ext uri="{FF2B5EF4-FFF2-40B4-BE49-F238E27FC236}">
                <a16:creationId xmlns:a16="http://schemas.microsoft.com/office/drawing/2014/main" id="{9B1DFD74-2A18-A547-B6F8-41CFBABB799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7333" y="2366"/>
            <a:ext cx="3738638" cy="1622427"/>
          </a:xfrm>
          <a:prstGeom prst="rect">
            <a:avLst/>
          </a:prstGeom>
        </p:spPr>
      </p:pic>
    </p:spTree>
    <p:extLst>
      <p:ext uri="{BB962C8B-B14F-4D97-AF65-F5344CB8AC3E}">
        <p14:creationId xmlns:p14="http://schemas.microsoft.com/office/powerpoint/2010/main" val="626223450"/>
      </p:ext>
    </p:extLst>
  </p:cSld>
  <p:clrMapOvr>
    <a:masterClrMapping/>
  </p:clrMapOvr>
  <p:extLst>
    <p:ext uri="{DCECCB84-F9BA-43D5-87BE-67443E8EF086}">
      <p15:sldGuideLst xmlns:p15="http://schemas.microsoft.com/office/powerpoint/2012/main">
        <p15:guide id="1" pos="3636" userDrawn="1">
          <p15:clr>
            <a:srgbClr val="FBAE40"/>
          </p15:clr>
        </p15:guide>
        <p15:guide id="2" pos="3840" userDrawn="1">
          <p15:clr>
            <a:srgbClr val="FBAE40"/>
          </p15:clr>
        </p15:guide>
        <p15:guide id="3" pos="403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dia verticaal">
    <p:bg>
      <p:bgPr>
        <a:gradFill>
          <a:gsLst>
            <a:gs pos="50000">
              <a:schemeClr val="accent1">
                <a:lumMod val="0"/>
                <a:lumOff val="100000"/>
              </a:schemeClr>
            </a:gs>
            <a:gs pos="50000">
              <a:schemeClr val="tx2"/>
            </a:gs>
          </a:gsLst>
          <a:lin ang="0" scaled="0"/>
        </a:gradFill>
        <a:effectLst/>
      </p:bgPr>
    </p:bg>
    <p:spTree>
      <p:nvGrpSpPr>
        <p:cNvPr id="1" name=""/>
        <p:cNvGrpSpPr/>
        <p:nvPr/>
      </p:nvGrpSpPr>
      <p:grpSpPr>
        <a:xfrm>
          <a:off x="0" y="0"/>
          <a:ext cx="0" cy="0"/>
          <a:chOff x="0" y="0"/>
          <a:chExt cx="0" cy="0"/>
        </a:xfrm>
      </p:grpSpPr>
      <p:sp>
        <p:nvSpPr>
          <p:cNvPr id="18" name="Tijdelijke aanduiding voor datum 17"/>
          <p:cNvSpPr>
            <a:spLocks noGrp="1"/>
          </p:cNvSpPr>
          <p:nvPr>
            <p:ph type="dt" sz="half" idx="17"/>
          </p:nvPr>
        </p:nvSpPr>
        <p:spPr/>
        <p:txBody>
          <a:bodyPr/>
          <a:lstStyle/>
          <a:p>
            <a:r>
              <a:rPr lang="nl-NL"/>
              <a:t>8 januari 2025</a:t>
            </a:r>
            <a:endParaRPr lang="nl-NL" dirty="0"/>
          </a:p>
        </p:txBody>
      </p:sp>
      <p:sp>
        <p:nvSpPr>
          <p:cNvPr id="19" name="Tijdelijke aanduiding voor voettekst 18"/>
          <p:cNvSpPr>
            <a:spLocks noGrp="1"/>
          </p:cNvSpPr>
          <p:nvPr>
            <p:ph type="ftr" sz="quarter" idx="18"/>
          </p:nvPr>
        </p:nvSpPr>
        <p:spPr/>
        <p:txBody>
          <a:bodyPr/>
          <a:lstStyle/>
          <a:p>
            <a:r>
              <a:rPr lang="nl-NL"/>
              <a:t>Inspectieresultaten Arbozorg in de hotel- en restaurantbranche | Publicatie | Nederlandse Arbeidsinspectie (nlarbeidsinspectie.nl)</a:t>
            </a:r>
            <a:endParaRPr lang="nl-NL" dirty="0"/>
          </a:p>
        </p:txBody>
      </p:sp>
      <p:sp>
        <p:nvSpPr>
          <p:cNvPr id="20" name="Tijdelijke aanduiding voor dianummer 19"/>
          <p:cNvSpPr>
            <a:spLocks noGrp="1"/>
          </p:cNvSpPr>
          <p:nvPr>
            <p:ph type="sldNum" sz="quarter" idx="19"/>
          </p:nvPr>
        </p:nvSpPr>
        <p:spPr/>
        <p:txBody>
          <a:bodyPr/>
          <a:lstStyle/>
          <a:p>
            <a:fld id="{10A0A6AF-03C5-477E-939A-E28F7E7F05EA}" type="slidenum">
              <a:rPr lang="nl-NL" smtClean="0"/>
              <a:pPr/>
              <a:t>‹nr.›</a:t>
            </a:fld>
            <a:endParaRPr lang="nl-NL" dirty="0"/>
          </a:p>
        </p:txBody>
      </p:sp>
      <p:sp>
        <p:nvSpPr>
          <p:cNvPr id="24" name="Ondertitel 2"/>
          <p:cNvSpPr>
            <a:spLocks noGrp="1"/>
          </p:cNvSpPr>
          <p:nvPr>
            <p:ph type="subTitle" idx="1"/>
          </p:nvPr>
        </p:nvSpPr>
        <p:spPr>
          <a:xfrm>
            <a:off x="6556176" y="3427413"/>
            <a:ext cx="5004000" cy="2404640"/>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25"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21" name="Titel 1"/>
          <p:cNvSpPr>
            <a:spLocks noGrp="1"/>
          </p:cNvSpPr>
          <p:nvPr>
            <p:ph type="ctrTitle"/>
          </p:nvPr>
        </p:nvSpPr>
        <p:spPr>
          <a:xfrm>
            <a:off x="6554588" y="2024063"/>
            <a:ext cx="5004000" cy="1403350"/>
          </a:xfrm>
        </p:spPr>
        <p:txBody>
          <a:bodyPr tIns="90000" bIns="90000" anchor="b">
            <a:normAutofit/>
          </a:bodyPr>
          <a:lstStyle>
            <a:lvl1pPr algn="l">
              <a:defRPr sz="3600">
                <a:solidFill>
                  <a:schemeClr val="bg1"/>
                </a:solidFill>
              </a:defRPr>
            </a:lvl1pPr>
          </a:lstStyle>
          <a:p>
            <a:r>
              <a:rPr lang="nl-NL"/>
              <a:t>Klik om stijl te bewerken</a:t>
            </a:r>
            <a:endParaRPr lang="nl-NL" dirty="0"/>
          </a:p>
        </p:txBody>
      </p:sp>
      <p:pic>
        <p:nvPicPr>
          <p:cNvPr id="10" name="Afbeelding 9" descr="Afbeelding met tekst&#10;&#10;Automatisch gegenereerde beschrijving">
            <a:extLst>
              <a:ext uri="{FF2B5EF4-FFF2-40B4-BE49-F238E27FC236}">
                <a16:creationId xmlns:a16="http://schemas.microsoft.com/office/drawing/2014/main" id="{7CB0B5F9-F9B3-BB40-AF7B-C38DE91220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47333" y="2366"/>
            <a:ext cx="3738638" cy="1622427"/>
          </a:xfrm>
          <a:prstGeom prst="rect">
            <a:avLst/>
          </a:prstGeom>
        </p:spPr>
      </p:pic>
    </p:spTree>
    <p:extLst>
      <p:ext uri="{BB962C8B-B14F-4D97-AF65-F5344CB8AC3E}">
        <p14:creationId xmlns:p14="http://schemas.microsoft.com/office/powerpoint/2010/main" val="1065973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oudsopgave">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20" name="Titel 1"/>
          <p:cNvSpPr>
            <a:spLocks noGrp="1"/>
          </p:cNvSpPr>
          <p:nvPr>
            <p:ph type="title"/>
          </p:nvPr>
        </p:nvSpPr>
        <p:spPr>
          <a:xfrm>
            <a:off x="634999" y="2636838"/>
            <a:ext cx="5003801" cy="1584325"/>
          </a:xfrm>
        </p:spPr>
        <p:txBody>
          <a:bodyPr anchor="ctr" anchorCtr="0">
            <a:normAutofit/>
          </a:bodyPr>
          <a:lstStyle>
            <a:lvl1pPr algn="r">
              <a:defRPr sz="3600">
                <a:solidFill>
                  <a:schemeClr val="bg1"/>
                </a:solidFill>
              </a:defRPr>
            </a:lvl1pPr>
          </a:lstStyle>
          <a:p>
            <a:r>
              <a:rPr lang="nl-NL"/>
              <a:t>Klik om stijl te bewerken</a:t>
            </a:r>
            <a:endParaRPr lang="nl-NL" dirty="0"/>
          </a:p>
        </p:txBody>
      </p:sp>
      <p:sp>
        <p:nvSpPr>
          <p:cNvPr id="13" name="Tijdelijke aanduiding voor tekst 4"/>
          <p:cNvSpPr>
            <a:spLocks noGrp="1"/>
          </p:cNvSpPr>
          <p:nvPr>
            <p:ph type="body" sz="quarter" idx="15"/>
          </p:nvPr>
        </p:nvSpPr>
        <p:spPr>
          <a:xfrm>
            <a:off x="7791732" y="916926"/>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14" name="Tijdelijke aanduiding voor tekst 4"/>
          <p:cNvSpPr>
            <a:spLocks noGrp="1"/>
          </p:cNvSpPr>
          <p:nvPr>
            <p:ph type="body" sz="quarter" idx="16"/>
          </p:nvPr>
        </p:nvSpPr>
        <p:spPr>
          <a:xfrm>
            <a:off x="7791732" y="2061911"/>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15" name="Tijdelijke aanduiding voor tekst 4"/>
          <p:cNvSpPr>
            <a:spLocks noGrp="1"/>
          </p:cNvSpPr>
          <p:nvPr>
            <p:ph type="body" sz="quarter" idx="17"/>
          </p:nvPr>
        </p:nvSpPr>
        <p:spPr>
          <a:xfrm>
            <a:off x="7791732" y="3211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16" name="Tijdelijke aanduiding voor tekst 4"/>
          <p:cNvSpPr>
            <a:spLocks noGrp="1"/>
          </p:cNvSpPr>
          <p:nvPr>
            <p:ph type="body" sz="quarter" idx="18"/>
          </p:nvPr>
        </p:nvSpPr>
        <p:spPr>
          <a:xfrm>
            <a:off x="7791732" y="43524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17" name="Tijdelijke aanduiding voor tekst 4"/>
          <p:cNvSpPr>
            <a:spLocks noGrp="1"/>
          </p:cNvSpPr>
          <p:nvPr>
            <p:ph type="body" sz="quarter" idx="19"/>
          </p:nvPr>
        </p:nvSpPr>
        <p:spPr>
          <a:xfrm>
            <a:off x="7791732" y="5497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Klikken om de tekststijl van het model te bewerken</a:t>
            </a:r>
          </a:p>
        </p:txBody>
      </p:sp>
      <p:sp>
        <p:nvSpPr>
          <p:cNvPr id="5" name="Tijdelijke aanduiding voor datum 4"/>
          <p:cNvSpPr>
            <a:spLocks noGrp="1"/>
          </p:cNvSpPr>
          <p:nvPr>
            <p:ph type="dt" sz="half" idx="20"/>
          </p:nvPr>
        </p:nvSpPr>
        <p:spPr/>
        <p:txBody>
          <a:bodyPr/>
          <a:lstStyle/>
          <a:p>
            <a:r>
              <a:rPr lang="nl-NL"/>
              <a:t>8 januari 2025</a:t>
            </a:r>
            <a:endParaRPr lang="nl-NL" dirty="0"/>
          </a:p>
        </p:txBody>
      </p:sp>
      <p:sp>
        <p:nvSpPr>
          <p:cNvPr id="9" name="Tijdelijke aanduiding voor voettekst 8"/>
          <p:cNvSpPr>
            <a:spLocks noGrp="1"/>
          </p:cNvSpPr>
          <p:nvPr>
            <p:ph type="ftr" sz="quarter" idx="21"/>
          </p:nvPr>
        </p:nvSpPr>
        <p:spPr/>
        <p:txBody>
          <a:bodyPr/>
          <a:lstStyle/>
          <a:p>
            <a:r>
              <a:rPr lang="nl-NL"/>
              <a:t>Inspectieresultaten Arbozorg in de hotel- en restaurantbranche | Publicatie | Nederlandse Arbeidsinspectie (nlarbeidsinspectie.nl)</a:t>
            </a:r>
            <a:endParaRPr lang="nl-NL" dirty="0"/>
          </a:p>
        </p:txBody>
      </p:sp>
      <p:sp>
        <p:nvSpPr>
          <p:cNvPr id="18" name="Tijdelijke aanduiding voor dianummer 17"/>
          <p:cNvSpPr>
            <a:spLocks noGrp="1"/>
          </p:cNvSpPr>
          <p:nvPr>
            <p:ph type="sldNum" sz="quarter" idx="22"/>
          </p:nvPr>
        </p:nvSpPr>
        <p:spPr/>
        <p:txBody>
          <a:bodyPr/>
          <a:lstStyle/>
          <a:p>
            <a:fld id="{10A0A6AF-03C5-477E-939A-E28F7E7F05EA}" type="slidenum">
              <a:rPr lang="nl-NL" smtClean="0"/>
              <a:pPr/>
              <a:t>‹nr.›</a:t>
            </a:fld>
            <a:endParaRPr lang="nl-NL" dirty="0"/>
          </a:p>
        </p:txBody>
      </p:sp>
      <p:sp>
        <p:nvSpPr>
          <p:cNvPr id="22" name="Tijdelijke aanduiding voor tekst 2"/>
          <p:cNvSpPr>
            <a:spLocks noGrp="1"/>
          </p:cNvSpPr>
          <p:nvPr>
            <p:ph type="body" sz="quarter" idx="10" hasCustomPrompt="1"/>
          </p:nvPr>
        </p:nvSpPr>
        <p:spPr>
          <a:xfrm>
            <a:off x="6418727" y="998445"/>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3" name="Tijdelijke aanduiding voor tekst 2"/>
          <p:cNvSpPr>
            <a:spLocks noGrp="1"/>
          </p:cNvSpPr>
          <p:nvPr>
            <p:ph type="body" sz="quarter" idx="11" hasCustomPrompt="1"/>
          </p:nvPr>
        </p:nvSpPr>
        <p:spPr>
          <a:xfrm>
            <a:off x="6418727" y="2143674"/>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4" name="Tijdelijke aanduiding voor tekst 2"/>
          <p:cNvSpPr>
            <a:spLocks noGrp="1"/>
          </p:cNvSpPr>
          <p:nvPr>
            <p:ph type="body" sz="quarter" idx="12" hasCustomPrompt="1"/>
          </p:nvPr>
        </p:nvSpPr>
        <p:spPr>
          <a:xfrm>
            <a:off x="6418727" y="3288903"/>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5" name="Tijdelijke aanduiding voor tekst 2"/>
          <p:cNvSpPr>
            <a:spLocks noGrp="1"/>
          </p:cNvSpPr>
          <p:nvPr>
            <p:ph type="body" sz="quarter" idx="13" hasCustomPrompt="1"/>
          </p:nvPr>
        </p:nvSpPr>
        <p:spPr>
          <a:xfrm>
            <a:off x="6418727" y="4434132"/>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6" name="Tijdelijke aanduiding voor tekst 2"/>
          <p:cNvSpPr>
            <a:spLocks noGrp="1"/>
          </p:cNvSpPr>
          <p:nvPr>
            <p:ph type="body" sz="quarter" idx="14" hasCustomPrompt="1"/>
          </p:nvPr>
        </p:nvSpPr>
        <p:spPr>
          <a:xfrm>
            <a:off x="6418727" y="5579361"/>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Tree>
    <p:extLst>
      <p:ext uri="{BB962C8B-B14F-4D97-AF65-F5344CB8AC3E}">
        <p14:creationId xmlns:p14="http://schemas.microsoft.com/office/powerpoint/2010/main" val="348155229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oudsopgave met afbeelding">
    <p:bg>
      <p:bgPr>
        <a:gradFill>
          <a:gsLst>
            <a:gs pos="50000">
              <a:schemeClr val="accent1">
                <a:lumMod val="0"/>
                <a:lumOff val="100000"/>
              </a:schemeClr>
            </a:gs>
            <a:gs pos="50000">
              <a:schemeClr val="tx2"/>
            </a:gs>
          </a:gsLst>
          <a:lin ang="0" scaled="0"/>
        </a:gradFill>
        <a:effectLst/>
      </p:bgPr>
    </p:bg>
    <p:spTree>
      <p:nvGrpSpPr>
        <p:cNvPr id="1" name=""/>
        <p:cNvGrpSpPr/>
        <p:nvPr/>
      </p:nvGrpSpPr>
      <p:grpSpPr>
        <a:xfrm>
          <a:off x="0" y="0"/>
          <a:ext cx="0" cy="0"/>
          <a:chOff x="0" y="0"/>
          <a:chExt cx="0" cy="0"/>
        </a:xfrm>
      </p:grpSpPr>
      <p:sp>
        <p:nvSpPr>
          <p:cNvPr id="11" name="Tijdelijke aanduiding voor tekst 11"/>
          <p:cNvSpPr>
            <a:spLocks noGrp="1"/>
          </p:cNvSpPr>
          <p:nvPr>
            <p:ph type="body" sz="quarter" idx="13"/>
          </p:nvPr>
        </p:nvSpPr>
        <p:spPr>
          <a:xfrm>
            <a:off x="6553200" y="2289600"/>
            <a:ext cx="5004000" cy="3931813"/>
          </a:xfrm>
        </p:spPr>
        <p:txBody>
          <a:bodyPr/>
          <a:lstStyle>
            <a:lvl1pPr marL="457200" indent="-457200">
              <a:buClr>
                <a:schemeClr val="bg1"/>
              </a:buClr>
              <a:buFont typeface="+mj-lt"/>
              <a:buAutoNum type="arabicPeriod"/>
              <a:defRPr>
                <a:solidFill>
                  <a:schemeClr val="bg1"/>
                </a:solidFill>
              </a:defRPr>
            </a:lvl1pPr>
            <a:lvl2pPr marL="684000" indent="-216000">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Tx/>
              <a:defRPr>
                <a:solidFill>
                  <a:schemeClr val="bg1"/>
                </a:solidFill>
              </a:defRPr>
            </a:lvl5pPr>
          </a:lstStyle>
          <a:p>
            <a:pPr lvl="0"/>
            <a:r>
              <a:rPr lang="nl-NL"/>
              <a:t>Klikken om de tekststijl van het model te bewerken</a:t>
            </a:r>
          </a:p>
        </p:txBody>
      </p:sp>
      <p:sp>
        <p:nvSpPr>
          <p:cNvPr id="6" name="Titel 5"/>
          <p:cNvSpPr>
            <a:spLocks noGrp="1"/>
          </p:cNvSpPr>
          <p:nvPr>
            <p:ph type="title"/>
          </p:nvPr>
        </p:nvSpPr>
        <p:spPr>
          <a:xfrm>
            <a:off x="6553200" y="1051200"/>
            <a:ext cx="5004000" cy="948047"/>
          </a:xfrm>
        </p:spPr>
        <p:txBody>
          <a:bodyPr/>
          <a:lstStyle>
            <a:lvl1pPr>
              <a:defRPr>
                <a:solidFill>
                  <a:schemeClr val="bg1"/>
                </a:solidFill>
              </a:defRPr>
            </a:lvl1pPr>
          </a:lstStyle>
          <a:p>
            <a:r>
              <a:rPr lang="nl-NL"/>
              <a:t>Klik om stijl te bewerken</a:t>
            </a:r>
            <a:endParaRPr lang="nl-NL" dirty="0"/>
          </a:p>
        </p:txBody>
      </p:sp>
      <p:sp>
        <p:nvSpPr>
          <p:cNvPr id="14" name="Tijdelijke aanduiding voor afbeelding 21"/>
          <p:cNvSpPr>
            <a:spLocks noGrp="1"/>
          </p:cNvSpPr>
          <p:nvPr>
            <p:ph type="pic" sz="quarter" idx="10"/>
          </p:nvPr>
        </p:nvSpPr>
        <p:spPr>
          <a:xfrm>
            <a:off x="0" y="0"/>
            <a:ext cx="6098242" cy="6858000"/>
          </a:xfrm>
          <a:custGeom>
            <a:avLst/>
            <a:gdLst>
              <a:gd name="connsiteX0" fmla="*/ 0 w 6098242"/>
              <a:gd name="connsiteY0" fmla="*/ 0 h 6858000"/>
              <a:gd name="connsiteX1" fmla="*/ 5862000 w 6098242"/>
              <a:gd name="connsiteY1" fmla="*/ 0 h 6858000"/>
              <a:gd name="connsiteX2" fmla="*/ 5862000 w 6098242"/>
              <a:gd name="connsiteY2" fmla="*/ 708025 h 6858000"/>
              <a:gd name="connsiteX3" fmla="*/ 6098242 w 6098242"/>
              <a:gd name="connsiteY3" fmla="*/ 708025 h 6858000"/>
              <a:gd name="connsiteX4" fmla="*/ 6098242 w 6098242"/>
              <a:gd name="connsiteY4" fmla="*/ 6620400 h 6858000"/>
              <a:gd name="connsiteX5" fmla="*/ 5862000 w 6098242"/>
              <a:gd name="connsiteY5" fmla="*/ 6620400 h 6858000"/>
              <a:gd name="connsiteX6" fmla="*/ 5862000 w 6098242"/>
              <a:gd name="connsiteY6" fmla="*/ 6858000 h 6858000"/>
              <a:gd name="connsiteX7" fmla="*/ 0 w 6098242"/>
              <a:gd name="connsiteY7" fmla="*/ 6858000 h 6858000"/>
              <a:gd name="connsiteX0" fmla="*/ 0 w 6098242"/>
              <a:gd name="connsiteY0" fmla="*/ 0 h 6858000"/>
              <a:gd name="connsiteX1" fmla="*/ 5862000 w 6098242"/>
              <a:gd name="connsiteY1" fmla="*/ 0 h 6858000"/>
              <a:gd name="connsiteX2" fmla="*/ 5862000 w 6098242"/>
              <a:gd name="connsiteY2" fmla="*/ 708025 h 6858000"/>
              <a:gd name="connsiteX3" fmla="*/ 6098242 w 6098242"/>
              <a:gd name="connsiteY3" fmla="*/ 708025 h 6858000"/>
              <a:gd name="connsiteX4" fmla="*/ 6098242 w 6098242"/>
              <a:gd name="connsiteY4" fmla="*/ 6620400 h 6858000"/>
              <a:gd name="connsiteX5" fmla="*/ 5862000 w 6098242"/>
              <a:gd name="connsiteY5" fmla="*/ 6858000 h 6858000"/>
              <a:gd name="connsiteX6" fmla="*/ 0 w 6098242"/>
              <a:gd name="connsiteY6" fmla="*/ 6858000 h 6858000"/>
              <a:gd name="connsiteX7" fmla="*/ 0 w 6098242"/>
              <a:gd name="connsiteY7" fmla="*/ 0 h 6858000"/>
              <a:gd name="connsiteX0" fmla="*/ 0 w 6098242"/>
              <a:gd name="connsiteY0" fmla="*/ 0 h 6858000"/>
              <a:gd name="connsiteX1" fmla="*/ 5862000 w 6098242"/>
              <a:gd name="connsiteY1" fmla="*/ 0 h 6858000"/>
              <a:gd name="connsiteX2" fmla="*/ 5862000 w 6098242"/>
              <a:gd name="connsiteY2" fmla="*/ 708025 h 6858000"/>
              <a:gd name="connsiteX3" fmla="*/ 6098242 w 6098242"/>
              <a:gd name="connsiteY3" fmla="*/ 708025 h 6858000"/>
              <a:gd name="connsiteX4" fmla="*/ 6098242 w 6098242"/>
              <a:gd name="connsiteY4" fmla="*/ 6620400 h 6858000"/>
              <a:gd name="connsiteX5" fmla="*/ 0 w 6098242"/>
              <a:gd name="connsiteY5" fmla="*/ 6858000 h 6858000"/>
              <a:gd name="connsiteX6" fmla="*/ 0 w 6098242"/>
              <a:gd name="connsiteY6" fmla="*/ 0 h 6858000"/>
              <a:gd name="connsiteX0" fmla="*/ 0 w 6098242"/>
              <a:gd name="connsiteY0" fmla="*/ 0 h 6858000"/>
              <a:gd name="connsiteX1" fmla="*/ 5862000 w 6098242"/>
              <a:gd name="connsiteY1" fmla="*/ 0 h 6858000"/>
              <a:gd name="connsiteX2" fmla="*/ 5862000 w 6098242"/>
              <a:gd name="connsiteY2" fmla="*/ 708025 h 6858000"/>
              <a:gd name="connsiteX3" fmla="*/ 6098242 w 6098242"/>
              <a:gd name="connsiteY3" fmla="*/ 708025 h 6858000"/>
              <a:gd name="connsiteX4" fmla="*/ 6091367 w 6098242"/>
              <a:gd name="connsiteY4" fmla="*/ 6854156 h 6858000"/>
              <a:gd name="connsiteX5" fmla="*/ 0 w 6098242"/>
              <a:gd name="connsiteY5" fmla="*/ 6858000 h 6858000"/>
              <a:gd name="connsiteX6" fmla="*/ 0 w 609824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8242" h="6858000">
                <a:moveTo>
                  <a:pt x="0" y="0"/>
                </a:moveTo>
                <a:lnTo>
                  <a:pt x="5862000" y="0"/>
                </a:lnTo>
                <a:lnTo>
                  <a:pt x="5862000" y="708025"/>
                </a:lnTo>
                <a:lnTo>
                  <a:pt x="6098242" y="708025"/>
                </a:lnTo>
                <a:cubicBezTo>
                  <a:pt x="6095950" y="2756735"/>
                  <a:pt x="6093659" y="4805446"/>
                  <a:pt x="6091367" y="6854156"/>
                </a:cubicBezTo>
                <a:lnTo>
                  <a:pt x="0" y="6858000"/>
                </a:lnTo>
                <a:lnTo>
                  <a:pt x="0" y="0"/>
                </a:lnTo>
                <a:close/>
              </a:path>
            </a:pathLst>
          </a:custGeom>
          <a:solidFill>
            <a:schemeClr val="tx1">
              <a:alpha val="10000"/>
            </a:schemeClr>
          </a:solidFill>
        </p:spPr>
        <p:txBody>
          <a:bodyPr wrap="square" lIns="612000" anchor="ctr" anchorCtr="0">
            <a:noAutofit/>
          </a:bodyPr>
          <a:lstStyle>
            <a:lvl1pPr algn="l">
              <a:defRPr>
                <a:solidFill>
                  <a:schemeClr val="tx1"/>
                </a:solidFill>
              </a:defRPr>
            </a:lvl1pPr>
          </a:lstStyle>
          <a:p>
            <a:r>
              <a:rPr lang="nl-NL"/>
              <a:t>Klik op het pictogram als u een afbeelding wilt toevoegen</a:t>
            </a:r>
            <a:endParaRPr lang="nl-NL" dirty="0"/>
          </a:p>
        </p:txBody>
      </p:sp>
      <p:sp>
        <p:nvSpPr>
          <p:cNvPr id="17" name="Tijdelijke aanduiding voor datum 16"/>
          <p:cNvSpPr>
            <a:spLocks noGrp="1"/>
          </p:cNvSpPr>
          <p:nvPr>
            <p:ph type="dt" sz="half" idx="14"/>
          </p:nvPr>
        </p:nvSpPr>
        <p:spPr/>
        <p:txBody>
          <a:bodyPr/>
          <a:lstStyle/>
          <a:p>
            <a:r>
              <a:rPr lang="nl-NL"/>
              <a:t>8 januari 2025</a:t>
            </a:r>
            <a:endParaRPr lang="nl-NL" dirty="0"/>
          </a:p>
        </p:txBody>
      </p:sp>
      <p:sp>
        <p:nvSpPr>
          <p:cNvPr id="18" name="Tijdelijke aanduiding voor voettekst 17"/>
          <p:cNvSpPr>
            <a:spLocks noGrp="1"/>
          </p:cNvSpPr>
          <p:nvPr>
            <p:ph type="ftr" sz="quarter" idx="15"/>
          </p:nvPr>
        </p:nvSpPr>
        <p:spPr/>
        <p:txBody>
          <a:bodyPr/>
          <a:lstStyle/>
          <a:p>
            <a:r>
              <a:rPr lang="nl-NL"/>
              <a:t>Inspectieresultaten Arbozorg in de hotel- en restaurantbranche | Publicatie | Nederlandse Arbeidsinspectie (nlarbeidsinspectie.nl)</a:t>
            </a:r>
            <a:endParaRPr lang="nl-NL" dirty="0"/>
          </a:p>
        </p:txBody>
      </p:sp>
      <p:sp>
        <p:nvSpPr>
          <p:cNvPr id="19" name="Tijdelijke aanduiding voor dianummer 18"/>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53694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ekop">
    <p:bg>
      <p:bgPr>
        <a:gradFill>
          <a:gsLst>
            <a:gs pos="50000">
              <a:schemeClr val="tx2"/>
            </a:gs>
            <a:gs pos="50000">
              <a:schemeClr val="bg1"/>
            </a:gs>
          </a:gsLst>
          <a:lin ang="0" scaled="0"/>
        </a:gra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34999" y="2636837"/>
            <a:ext cx="5003801" cy="1584325"/>
          </a:xfrm>
        </p:spPr>
        <p:txBody>
          <a:bodyPr anchor="b">
            <a:normAutofit/>
          </a:bodyPr>
          <a:lstStyle>
            <a:lvl1pPr algn="r">
              <a:defRPr sz="3600">
                <a:solidFill>
                  <a:schemeClr val="bg1"/>
                </a:solidFill>
              </a:defRPr>
            </a:lvl1pPr>
          </a:lstStyle>
          <a:p>
            <a:r>
              <a:rPr lang="nl-NL"/>
              <a:t>Klik om stijl te bewerken</a:t>
            </a:r>
            <a:endParaRPr lang="nl-NL" dirty="0"/>
          </a:p>
        </p:txBody>
      </p:sp>
      <p:sp>
        <p:nvSpPr>
          <p:cNvPr id="3" name="Tijdelijke aanduiding voor tekst 2"/>
          <p:cNvSpPr>
            <a:spLocks noGrp="1"/>
          </p:cNvSpPr>
          <p:nvPr>
            <p:ph type="body" idx="1"/>
          </p:nvPr>
        </p:nvSpPr>
        <p:spPr>
          <a:xfrm>
            <a:off x="634999" y="4221162"/>
            <a:ext cx="5003801" cy="2000251"/>
          </a:xfrm>
        </p:spPr>
        <p:txBody>
          <a:bodyPr tIns="90000" rIns="100800"/>
          <a:lstStyle>
            <a:lvl1pPr marL="0" indent="0" algn="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9" name="Tijdelijke aanduiding voor tekst 8"/>
          <p:cNvSpPr>
            <a:spLocks noGrp="1"/>
          </p:cNvSpPr>
          <p:nvPr>
            <p:ph type="body" sz="quarter" idx="13" hasCustomPrompt="1"/>
          </p:nvPr>
        </p:nvSpPr>
        <p:spPr>
          <a:xfrm>
            <a:off x="634999" y="1171575"/>
            <a:ext cx="5003801" cy="1463674"/>
          </a:xfrm>
        </p:spPr>
        <p:txBody>
          <a:bodyPr rIns="0" anchor="b" anchorCtr="0">
            <a:normAutofit/>
          </a:bodyPr>
          <a:lstStyle>
            <a:lvl1pPr marL="0" indent="0" algn="r">
              <a:buNone/>
              <a:defRPr sz="9600" b="1" i="0">
                <a:solidFill>
                  <a:schemeClr val="bg1"/>
                </a:solidFill>
              </a:defRPr>
            </a:lvl1pPr>
            <a:lvl2pPr marL="313200" indent="0" algn="r">
              <a:buNone/>
              <a:defRPr/>
            </a:lvl2pPr>
            <a:lvl3pPr marL="630000" indent="0" algn="r">
              <a:buNone/>
              <a:defRPr/>
            </a:lvl3pPr>
            <a:lvl4pPr marL="943200" indent="0" algn="r">
              <a:buNone/>
              <a:defRPr/>
            </a:lvl4pPr>
            <a:lvl5pPr marL="1260000" indent="0" algn="r">
              <a:buNone/>
              <a:defRPr/>
            </a:lvl5pPr>
          </a:lstStyle>
          <a:p>
            <a:pPr lvl="0"/>
            <a:r>
              <a:rPr lang="nl-NL" dirty="0"/>
              <a:t>#</a:t>
            </a:r>
          </a:p>
        </p:txBody>
      </p:sp>
      <p:sp>
        <p:nvSpPr>
          <p:cNvPr id="10" name="Tijdelijke aanduiding voor datum 9"/>
          <p:cNvSpPr>
            <a:spLocks noGrp="1"/>
          </p:cNvSpPr>
          <p:nvPr>
            <p:ph type="dt" sz="half" idx="14"/>
          </p:nvPr>
        </p:nvSpPr>
        <p:spPr/>
        <p:txBody>
          <a:bodyPr/>
          <a:lstStyle/>
          <a:p>
            <a:r>
              <a:rPr lang="nl-NL"/>
              <a:t>8 januari 2025</a:t>
            </a:r>
            <a:endParaRPr lang="nl-NL" dirty="0"/>
          </a:p>
        </p:txBody>
      </p:sp>
      <p:sp>
        <p:nvSpPr>
          <p:cNvPr id="12" name="Tijdelijke aanduiding voor voettekst 11"/>
          <p:cNvSpPr>
            <a:spLocks noGrp="1"/>
          </p:cNvSpPr>
          <p:nvPr>
            <p:ph type="ftr" sz="quarter" idx="15"/>
          </p:nvPr>
        </p:nvSpPr>
        <p:spPr/>
        <p:txBody>
          <a:bodyPr/>
          <a:lstStyle/>
          <a:p>
            <a:r>
              <a:rPr lang="nl-NL"/>
              <a:t>Inspectieresultaten Arbozorg in de hotel- en restaurantbranche | Publicatie | Nederlandse Arbeidsinspectie (nlarbeidsinspectie.nl)</a:t>
            </a:r>
            <a:endParaRPr lang="nl-NL" dirty="0"/>
          </a:p>
        </p:txBody>
      </p:sp>
      <p:sp>
        <p:nvSpPr>
          <p:cNvPr id="13" name="Tijdelijke aanduiding voor dianummer 12"/>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005688301"/>
      </p:ext>
    </p:extLst>
  </p:cSld>
  <p:clrMapOvr>
    <a:masterClrMapping/>
  </p:clrMapOvr>
  <p:extLst>
    <p:ext uri="{DCECCB84-F9BA-43D5-87BE-67443E8EF086}">
      <p15:sldGuideLst xmlns:p15="http://schemas.microsoft.com/office/powerpoint/2012/main">
        <p15:guide id="1" orient="horz" pos="1661" userDrawn="1">
          <p15:clr>
            <a:srgbClr val="FBAE40"/>
          </p15:clr>
        </p15:guide>
        <p15:guide id="2" orient="horz" pos="265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635000" y="2276475"/>
            <a:ext cx="5226050" cy="3944938"/>
          </a:xfrm>
        </p:spPr>
        <p:txBody>
          <a:bodyPr/>
          <a:lstStyle/>
          <a:p>
            <a:pPr lvl="0"/>
            <a:r>
              <a:rPr lang="nl-NL"/>
              <a:t>Klikken om de tekststijl van het model te bewerken</a:t>
            </a:r>
          </a:p>
        </p:txBody>
      </p:sp>
      <p:sp>
        <p:nvSpPr>
          <p:cNvPr id="4" name="Tijdelijke aanduiding voor inhoud 3"/>
          <p:cNvSpPr>
            <a:spLocks noGrp="1"/>
          </p:cNvSpPr>
          <p:nvPr>
            <p:ph sz="half" idx="2"/>
          </p:nvPr>
        </p:nvSpPr>
        <p:spPr>
          <a:xfrm>
            <a:off x="6553199" y="2276475"/>
            <a:ext cx="5004000" cy="3944938"/>
          </a:xfrm>
        </p:spPr>
        <p:txBody>
          <a:bodyPr/>
          <a:lstStyle/>
          <a:p>
            <a:pPr lvl="0"/>
            <a:r>
              <a:rPr lang="nl-NL"/>
              <a:t>Klikken om de tekststijl van het model te bewerken</a:t>
            </a:r>
          </a:p>
        </p:txBody>
      </p:sp>
      <p:sp>
        <p:nvSpPr>
          <p:cNvPr id="2" name="Titel 1"/>
          <p:cNvSpPr>
            <a:spLocks noGrp="1"/>
          </p:cNvSpPr>
          <p:nvPr>
            <p:ph type="title"/>
          </p:nvPr>
        </p:nvSpPr>
        <p:spPr/>
        <p:txBody>
          <a:bodyPr/>
          <a:lstStyle/>
          <a:p>
            <a:r>
              <a:rPr lang="nl-NL"/>
              <a:t>Klik om stijl te bewerken</a:t>
            </a:r>
          </a:p>
        </p:txBody>
      </p:sp>
      <p:sp>
        <p:nvSpPr>
          <p:cNvPr id="14" name="Tijdelijke aanduiding voor datum 13"/>
          <p:cNvSpPr>
            <a:spLocks noGrp="1"/>
          </p:cNvSpPr>
          <p:nvPr>
            <p:ph type="dt" sz="half" idx="10"/>
          </p:nvPr>
        </p:nvSpPr>
        <p:spPr/>
        <p:txBody>
          <a:bodyPr/>
          <a:lstStyle/>
          <a:p>
            <a:r>
              <a:rPr lang="nl-NL"/>
              <a:t>8 januari 2025</a:t>
            </a:r>
            <a:endParaRPr lang="nl-NL" dirty="0"/>
          </a:p>
        </p:txBody>
      </p:sp>
      <p:sp>
        <p:nvSpPr>
          <p:cNvPr id="15" name="Tijdelijke aanduiding voor voettekst 14"/>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
        <p:nvSpPr>
          <p:cNvPr id="16" name="Tijdelijke aanduiding voor dianummer 15"/>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3800174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635001" y="2306037"/>
            <a:ext cx="5004000" cy="648000"/>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p:cNvSpPr>
            <a:spLocks noGrp="1"/>
          </p:cNvSpPr>
          <p:nvPr>
            <p:ph sz="half" idx="2"/>
          </p:nvPr>
        </p:nvSpPr>
        <p:spPr>
          <a:xfrm>
            <a:off x="635001" y="2953738"/>
            <a:ext cx="5004000" cy="3267676"/>
          </a:xfrm>
          <a:noFill/>
        </p:spPr>
        <p:txBody>
          <a:bodyPr lIns="180000" tIns="180000" rIns="180000" bIns="72000"/>
          <a:lstStyle/>
          <a:p>
            <a:pPr lvl="0"/>
            <a:r>
              <a:rPr lang="nl-NL"/>
              <a:t>Klikken om de tekststijl van het model te bewerken</a:t>
            </a:r>
          </a:p>
        </p:txBody>
      </p:sp>
      <p:sp>
        <p:nvSpPr>
          <p:cNvPr id="5" name="Tijdelijke aanduiding voor tekst 4"/>
          <p:cNvSpPr>
            <a:spLocks noGrp="1"/>
          </p:cNvSpPr>
          <p:nvPr>
            <p:ph type="body" sz="quarter" idx="3"/>
          </p:nvPr>
        </p:nvSpPr>
        <p:spPr>
          <a:xfrm>
            <a:off x="6553200" y="2306037"/>
            <a:ext cx="5004000" cy="647228"/>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p:cNvSpPr>
            <a:spLocks noGrp="1"/>
          </p:cNvSpPr>
          <p:nvPr>
            <p:ph sz="quarter" idx="4"/>
          </p:nvPr>
        </p:nvSpPr>
        <p:spPr>
          <a:xfrm>
            <a:off x="6553200" y="2953738"/>
            <a:ext cx="5005388" cy="3267676"/>
          </a:xfrm>
          <a:noFill/>
        </p:spPr>
        <p:txBody>
          <a:bodyPr lIns="180000" tIns="180000" rIns="180000" bIns="72000"/>
          <a:lstStyle/>
          <a:p>
            <a:pPr lvl="0"/>
            <a:r>
              <a:rPr lang="nl-NL"/>
              <a:t>Klikken om de tekststijl van het model te bewerken</a:t>
            </a:r>
          </a:p>
        </p:txBody>
      </p:sp>
      <p:sp>
        <p:nvSpPr>
          <p:cNvPr id="10" name="Titel 9"/>
          <p:cNvSpPr>
            <a:spLocks noGrp="1"/>
          </p:cNvSpPr>
          <p:nvPr>
            <p:ph type="title"/>
          </p:nvPr>
        </p:nvSpPr>
        <p:spPr/>
        <p:txBody>
          <a:bodyPr/>
          <a:lstStyle/>
          <a:p>
            <a:r>
              <a:rPr lang="nl-NL"/>
              <a:t>Klik om stijl te bewerken</a:t>
            </a:r>
            <a:endParaRPr lang="nl-NL" dirty="0"/>
          </a:p>
        </p:txBody>
      </p:sp>
      <p:sp>
        <p:nvSpPr>
          <p:cNvPr id="16" name="Tijdelijke aanduiding voor datum 15"/>
          <p:cNvSpPr>
            <a:spLocks noGrp="1"/>
          </p:cNvSpPr>
          <p:nvPr>
            <p:ph type="dt" sz="half" idx="10"/>
          </p:nvPr>
        </p:nvSpPr>
        <p:spPr/>
        <p:txBody>
          <a:bodyPr/>
          <a:lstStyle/>
          <a:p>
            <a:r>
              <a:rPr lang="nl-NL"/>
              <a:t>8 januari 2025</a:t>
            </a:r>
            <a:endParaRPr lang="nl-NL" dirty="0"/>
          </a:p>
        </p:txBody>
      </p:sp>
      <p:sp>
        <p:nvSpPr>
          <p:cNvPr id="17" name="Tijdelijke aanduiding voor voettekst 16"/>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
        <p:nvSpPr>
          <p:cNvPr id="18" name="Tijdelijke aanduiding voor dianummer 17"/>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190576183"/>
      </p:ext>
    </p:extLst>
  </p:cSld>
  <p:clrMapOvr>
    <a:masterClrMapping/>
  </p:clrMapOvr>
  <p:extLst>
    <p:ext uri="{DCECCB84-F9BA-43D5-87BE-67443E8EF086}">
      <p15:sldGuideLst xmlns:p15="http://schemas.microsoft.com/office/powerpoint/2012/main">
        <p15:guide id="1" pos="3988" userDrawn="1">
          <p15:clr>
            <a:srgbClr val="FBAE40"/>
          </p15:clr>
        </p15:guide>
        <p15:guide id="2" pos="3693" userDrawn="1">
          <p15:clr>
            <a:srgbClr val="FBAE40"/>
          </p15:clr>
        </p15:guide>
        <p15:guide id="3" orient="horz" pos="166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35000" y="1052513"/>
            <a:ext cx="10923588" cy="948047"/>
          </a:xfrm>
          <a:prstGeom prst="rect">
            <a:avLst/>
          </a:prstGeom>
        </p:spPr>
        <p:txBody>
          <a:bodyPr vert="horz" lIns="91440" tIns="45720" rIns="91440" bIns="45720" rtlCol="0" anchor="b" anchorCtr="0">
            <a:normAutofit/>
          </a:bodyPr>
          <a:lstStyle/>
          <a:p>
            <a:r>
              <a:rPr lang="nl-NL" dirty="0"/>
              <a:t>Klik om de stijl te bewerken</a:t>
            </a:r>
          </a:p>
        </p:txBody>
      </p:sp>
      <p:sp>
        <p:nvSpPr>
          <p:cNvPr id="3" name="Tijdelijke aanduiding voor tekst 2"/>
          <p:cNvSpPr>
            <a:spLocks noGrp="1"/>
          </p:cNvSpPr>
          <p:nvPr>
            <p:ph type="body" idx="1"/>
          </p:nvPr>
        </p:nvSpPr>
        <p:spPr>
          <a:xfrm>
            <a:off x="635000" y="2289485"/>
            <a:ext cx="10923588" cy="3931928"/>
          </a:xfrm>
          <a:prstGeom prst="rect">
            <a:avLst/>
          </a:prstGeom>
        </p:spPr>
        <p:txBody>
          <a:bodyPr vert="horz" lIns="91440" tIns="45720" rIns="91440" bIns="4572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a:t>
            </a:r>
          </a:p>
          <a:p>
            <a:pPr lvl="6"/>
            <a:r>
              <a:rPr lang="nl-NL" dirty="0"/>
              <a:t>Zevende niveau</a:t>
            </a:r>
          </a:p>
          <a:p>
            <a:pPr lvl="7"/>
            <a:r>
              <a:rPr lang="nl-NL" dirty="0"/>
              <a:t>Achtste niveau</a:t>
            </a:r>
          </a:p>
          <a:p>
            <a:pPr lvl="8"/>
            <a:r>
              <a:rPr lang="nl-NL" dirty="0"/>
              <a:t>Negende niveau</a:t>
            </a:r>
          </a:p>
          <a:p>
            <a:pPr lvl="8"/>
            <a:endParaRPr lang="nl-NL" dirty="0"/>
          </a:p>
        </p:txBody>
      </p:sp>
      <p:pic>
        <p:nvPicPr>
          <p:cNvPr id="12" name="Afbeelding 11"/>
          <p:cNvPicPr>
            <a:picLocks noChangeAspect="1"/>
          </p:cNvPicPr>
          <p:nvPr userDrawn="1"/>
        </p:nvPicPr>
        <p:blipFill>
          <a:blip r:embed="rId28">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11" name="Tijdelijke aanduiding voor datum 3"/>
          <p:cNvSpPr>
            <a:spLocks noGrp="1"/>
          </p:cNvSpPr>
          <p:nvPr>
            <p:ph type="dt" sz="half" idx="2"/>
          </p:nvPr>
        </p:nvSpPr>
        <p:spPr>
          <a:xfrm>
            <a:off x="635000" y="6543488"/>
            <a:ext cx="5003800" cy="264272"/>
          </a:xfrm>
          <a:prstGeom prst="rect">
            <a:avLst/>
          </a:prstGeom>
        </p:spPr>
        <p:txBody>
          <a:bodyPr vert="horz" lIns="91440" tIns="0" rIns="91440" bIns="45720" rtlCol="0" anchor="t" anchorCtr="0"/>
          <a:lstStyle>
            <a:lvl1pPr algn="l">
              <a:defRPr sz="1050">
                <a:solidFill>
                  <a:schemeClr val="bg1">
                    <a:lumMod val="65000"/>
                  </a:schemeClr>
                </a:solidFill>
              </a:defRPr>
            </a:lvl1pPr>
          </a:lstStyle>
          <a:p>
            <a:r>
              <a:rPr lang="nl-NL"/>
              <a:t>8 januari 2025</a:t>
            </a:r>
            <a:endParaRPr lang="nl-NL" dirty="0"/>
          </a:p>
        </p:txBody>
      </p:sp>
      <p:sp>
        <p:nvSpPr>
          <p:cNvPr id="14"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r>
              <a:rPr lang="nl-NL"/>
              <a:t>Inspectieresultaten Arbozorg in de hotel- en restaurantbranche | Publicatie | Nederlandse Arbeidsinspectie (nlarbeidsinspectie.nl)</a:t>
            </a:r>
            <a:endParaRPr lang="nl-NL" dirty="0"/>
          </a:p>
        </p:txBody>
      </p:sp>
      <p:sp>
        <p:nvSpPr>
          <p:cNvPr id="15" name="Tijdelijke aanduiding voor dianummer 5"/>
          <p:cNvSpPr>
            <a:spLocks noGrp="1"/>
          </p:cNvSpPr>
          <p:nvPr>
            <p:ph type="sldNum" sz="quarter" idx="4"/>
          </p:nvPr>
        </p:nvSpPr>
        <p:spPr>
          <a:xfrm>
            <a:off x="6553199" y="6221413"/>
            <a:ext cx="5005389" cy="322075"/>
          </a:xfrm>
          <a:prstGeom prst="rect">
            <a:avLst/>
          </a:prstGeom>
        </p:spPr>
        <p:txBody>
          <a:bodyPr vert="horz" lIns="91440" tIns="45720" rIns="0" bIns="45720" rtlCol="0" anchor="b" anchorCtr="0"/>
          <a:lstStyle>
            <a:lvl1pPr algn="r">
              <a:defRPr sz="1050">
                <a:solidFill>
                  <a:schemeClr val="bg1">
                    <a:lumMod val="65000"/>
                  </a:schemeClr>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324857711"/>
      </p:ext>
    </p:extLst>
  </p:cSld>
  <p:clrMap bg1="lt1" tx1="dk1" bg2="lt2" tx2="dk2" accent1="accent1" accent2="accent2" accent3="accent3" accent4="accent4" accent5="accent5" accent6="accent6" hlink="hlink" folHlink="folHlink"/>
  <p:sldLayoutIdLst>
    <p:sldLayoutId id="2147483738" r:id="rId1"/>
    <p:sldLayoutId id="2147483650" r:id="rId2"/>
    <p:sldLayoutId id="2147483725" r:id="rId3"/>
    <p:sldLayoutId id="2147483726" r:id="rId4"/>
    <p:sldLayoutId id="2147483690" r:id="rId5"/>
    <p:sldLayoutId id="2147483728" r:id="rId6"/>
    <p:sldLayoutId id="2147483651" r:id="rId7"/>
    <p:sldLayoutId id="2147483652" r:id="rId8"/>
    <p:sldLayoutId id="2147483653" r:id="rId9"/>
    <p:sldLayoutId id="2147483654" r:id="rId10"/>
    <p:sldLayoutId id="2147483655" r:id="rId11"/>
    <p:sldLayoutId id="2147483656" r:id="rId12"/>
    <p:sldLayoutId id="2147483689" r:id="rId13"/>
    <p:sldLayoutId id="2147483712" r:id="rId14"/>
    <p:sldLayoutId id="2147483711" r:id="rId15"/>
    <p:sldLayoutId id="2147483675" r:id="rId16"/>
    <p:sldLayoutId id="2147483657" r:id="rId17"/>
    <p:sldLayoutId id="2147483691" r:id="rId18"/>
    <p:sldLayoutId id="2147483729" r:id="rId19"/>
    <p:sldLayoutId id="2147483707" r:id="rId20"/>
    <p:sldLayoutId id="2147483667" r:id="rId21"/>
    <p:sldLayoutId id="2147483702" r:id="rId22"/>
    <p:sldLayoutId id="2147483721" r:id="rId23"/>
    <p:sldLayoutId id="2147483700" r:id="rId24"/>
    <p:sldLayoutId id="2147483722" r:id="rId25"/>
    <p:sldLayoutId id="2147483723" r:id="rId26"/>
  </p:sldLayoutIdLst>
  <p:hf sldNum="0" hdr="0"/>
  <p:txStyles>
    <p:titleStyle>
      <a:lvl1pPr algn="l" defTabSz="914400" rtl="0" eaLnBrk="1" latinLnBrk="0" hangingPunct="1">
        <a:lnSpc>
          <a:spcPct val="90000"/>
        </a:lnSpc>
        <a:spcBef>
          <a:spcPct val="0"/>
        </a:spcBef>
        <a:buNone/>
        <a:defRPr sz="3600" b="0" kern="1200" baseline="0">
          <a:solidFill>
            <a:schemeClr val="tx2"/>
          </a:solidFill>
          <a:latin typeface="+mj-lt"/>
          <a:ea typeface="+mj-ea"/>
          <a:cs typeface="+mj-cs"/>
        </a:defRPr>
      </a:lvl1pPr>
    </p:titleStyle>
    <p:bodyStyle>
      <a:lvl1pPr marL="316800" indent="-316800" algn="l" defTabSz="914400" rtl="0" eaLnBrk="1" latinLnBrk="0" hangingPunct="1">
        <a:lnSpc>
          <a:spcPct val="90000"/>
        </a:lnSpc>
        <a:spcBef>
          <a:spcPts val="1200"/>
        </a:spcBef>
        <a:buClr>
          <a:schemeClr val="tx2"/>
        </a:buClr>
        <a:buSzPct val="80000"/>
        <a:buFont typeface="Verdana" panose="020B0604030504040204" pitchFamily="34" charset="0"/>
        <a:buChar char="›"/>
        <a:defRPr sz="2400" kern="1200">
          <a:solidFill>
            <a:schemeClr val="tx1"/>
          </a:solidFill>
          <a:latin typeface="+mn-lt"/>
          <a:ea typeface="+mn-ea"/>
          <a:cs typeface="+mn-cs"/>
        </a:defRPr>
      </a:lvl1pPr>
      <a:lvl2pPr marL="630000" indent="-316800" algn="l" defTabSz="914400" rtl="0" eaLnBrk="1" latinLnBrk="0" hangingPunct="1">
        <a:lnSpc>
          <a:spcPct val="90000"/>
        </a:lnSpc>
        <a:spcBef>
          <a:spcPts val="1000"/>
        </a:spcBef>
        <a:buClr>
          <a:schemeClr val="tx2"/>
        </a:buClr>
        <a:buFont typeface="Verdana" panose="020B0604030504040204" pitchFamily="34" charset="0"/>
        <a:buChar char="–"/>
        <a:defRPr sz="2000" kern="1200">
          <a:solidFill>
            <a:schemeClr val="tx1"/>
          </a:solidFill>
          <a:latin typeface="+mn-lt"/>
          <a:ea typeface="+mn-ea"/>
          <a:cs typeface="+mn-cs"/>
        </a:defRPr>
      </a:lvl2pPr>
      <a:lvl3pPr marL="946800" indent="-316800" algn="l" defTabSz="914400" rtl="0" eaLnBrk="1" latinLnBrk="0" hangingPunct="1">
        <a:lnSpc>
          <a:spcPct val="90000"/>
        </a:lnSpc>
        <a:spcBef>
          <a:spcPts val="800"/>
        </a:spcBef>
        <a:buClr>
          <a:schemeClr val="tx2"/>
        </a:buClr>
        <a:buFont typeface="Wingdings" panose="05000000000000000000" pitchFamily="2" charset="2"/>
        <a:buChar char="§"/>
        <a:defRPr sz="1800" kern="1200">
          <a:solidFill>
            <a:schemeClr val="tx1"/>
          </a:solidFill>
          <a:latin typeface="+mn-lt"/>
          <a:ea typeface="+mn-ea"/>
          <a:cs typeface="+mn-cs"/>
        </a:defRPr>
      </a:lvl3pPr>
      <a:lvl4pPr marL="1260000" indent="-316800" algn="l" defTabSz="914400" rtl="0" eaLnBrk="1" latinLnBrk="0" hangingPunct="1">
        <a:lnSpc>
          <a:spcPct val="90000"/>
        </a:lnSpc>
        <a:spcBef>
          <a:spcPts val="600"/>
        </a:spcBef>
        <a:buClr>
          <a:schemeClr val="tx2"/>
        </a:buClr>
        <a:buFont typeface="Arial" panose="020B0604020202020204" pitchFamily="34" charset="0"/>
        <a:buChar char="•"/>
        <a:defRPr sz="1800" kern="1200">
          <a:solidFill>
            <a:schemeClr val="tx1"/>
          </a:solidFill>
          <a:latin typeface="+mn-lt"/>
          <a:ea typeface="+mn-ea"/>
          <a:cs typeface="+mn-cs"/>
        </a:defRPr>
      </a:lvl4pPr>
      <a:lvl5pPr marL="1576800" indent="-316800" algn="l" defTabSz="914400" rtl="0" eaLnBrk="1" latinLnBrk="0" hangingPunct="1">
        <a:lnSpc>
          <a:spcPct val="90000"/>
        </a:lnSpc>
        <a:spcBef>
          <a:spcPts val="600"/>
        </a:spcBef>
        <a:buFont typeface="Verdana" panose="020B0604030504040204" pitchFamily="34" charset="0"/>
        <a:buChar char="–"/>
        <a:defRPr sz="1600" kern="1200">
          <a:solidFill>
            <a:schemeClr val="tx2"/>
          </a:solidFill>
          <a:latin typeface="+mn-lt"/>
          <a:ea typeface="+mn-ea"/>
          <a:cs typeface="+mn-cs"/>
        </a:defRPr>
      </a:lvl5pPr>
      <a:lvl6pPr marL="1890000" indent="-316800" algn="l" defTabSz="914400" rtl="0" eaLnBrk="1" latinLnBrk="0" hangingPunct="1">
        <a:lnSpc>
          <a:spcPct val="90000"/>
        </a:lnSpc>
        <a:spcBef>
          <a:spcPts val="600"/>
        </a:spcBef>
        <a:buFont typeface="Arial" panose="020B0604020202020204" pitchFamily="34" charset="0"/>
        <a:buChar char="•"/>
        <a:defRPr sz="1400" kern="1200">
          <a:solidFill>
            <a:schemeClr val="tx1">
              <a:lumMod val="50000"/>
              <a:lumOff val="50000"/>
            </a:schemeClr>
          </a:solidFill>
          <a:latin typeface="+mn-lt"/>
          <a:ea typeface="+mn-ea"/>
          <a:cs typeface="+mn-cs"/>
        </a:defRPr>
      </a:lvl6pPr>
      <a:lvl7pPr marL="72000" indent="-72000" algn="l" defTabSz="914400" rtl="0" eaLnBrk="1" latinLnBrk="0" hangingPunct="1">
        <a:lnSpc>
          <a:spcPct val="90000"/>
        </a:lnSpc>
        <a:spcBef>
          <a:spcPts val="600"/>
        </a:spcBef>
        <a:buSzPct val="25000"/>
        <a:buFont typeface="Verdana" panose="020B0604030504040204" pitchFamily="34" charset="0"/>
        <a:buChar char=" "/>
        <a:defRPr sz="1200" b="1" i="0" kern="1200">
          <a:solidFill>
            <a:schemeClr val="tx2"/>
          </a:solidFill>
          <a:latin typeface="+mn-lt"/>
          <a:ea typeface="+mn-ea"/>
          <a:cs typeface="+mn-cs"/>
        </a:defRPr>
      </a:lvl7pPr>
      <a:lvl8pPr marL="72000" indent="-72000" algn="l" defTabSz="914400" rtl="0" eaLnBrk="1" latinLnBrk="0" hangingPunct="1">
        <a:lnSpc>
          <a:spcPct val="90000"/>
        </a:lnSpc>
        <a:spcBef>
          <a:spcPts val="600"/>
        </a:spcBef>
        <a:buSzPct val="25000"/>
        <a:buFont typeface="Verdana" panose="020B0604030504040204" pitchFamily="34" charset="0"/>
        <a:buChar char=" "/>
        <a:defRPr sz="1200" i="0" kern="1200">
          <a:solidFill>
            <a:schemeClr val="tx1">
              <a:lumMod val="65000"/>
              <a:lumOff val="35000"/>
            </a:schemeClr>
          </a:solidFill>
          <a:latin typeface="+mn-lt"/>
          <a:ea typeface="+mn-ea"/>
          <a:cs typeface="+mn-cs"/>
        </a:defRPr>
      </a:lvl8pPr>
      <a:lvl9pPr marL="216000" indent="-144000" algn="l" defTabSz="914400" rtl="0" eaLnBrk="1" latinLnBrk="0" hangingPunct="1">
        <a:lnSpc>
          <a:spcPct val="90000"/>
        </a:lnSpc>
        <a:spcBef>
          <a:spcPts val="600"/>
        </a:spcBef>
        <a:buClr>
          <a:schemeClr val="tx2"/>
        </a:buClr>
        <a:buFont typeface="Verdana" panose="020B0604030504040204" pitchFamily="34" charset="0"/>
        <a:buChar char="–"/>
        <a:defRPr sz="1200" i="0" kern="1200">
          <a:solidFill>
            <a:schemeClr val="tx1">
              <a:lumMod val="65000"/>
              <a:lumOff val="35000"/>
            </a:schemeClr>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281" userDrawn="1">
          <p15:clr>
            <a:srgbClr val="F26B43"/>
          </p15:clr>
        </p15:guide>
        <p15:guide id="8" orient="horz" pos="3919" userDrawn="1">
          <p15:clr>
            <a:srgbClr val="F26B43"/>
          </p15:clr>
        </p15:guide>
        <p15:guide id="9" pos="3840" userDrawn="1">
          <p15:clr>
            <a:srgbClr val="F26B43"/>
          </p15:clr>
        </p15:guide>
        <p15:guide id="10" orient="horz" pos="2159" userDrawn="1">
          <p15:clr>
            <a:srgbClr val="F26B43"/>
          </p15:clr>
        </p15:guide>
        <p15:guide id="11" pos="400" userDrawn="1">
          <p15:clr>
            <a:srgbClr val="F26B43"/>
          </p15:clr>
        </p15:guide>
        <p15:guide id="12" pos="4128" userDrawn="1">
          <p15:clr>
            <a:srgbClr val="F26B43"/>
          </p15:clr>
        </p15:guide>
        <p15:guide id="13" pos="3552" userDrawn="1">
          <p15:clr>
            <a:srgbClr val="F26B43"/>
          </p15:clr>
        </p15:guide>
        <p15:guide id="14" orient="horz" pos="1275" userDrawn="1">
          <p15:clr>
            <a:srgbClr val="F26B43"/>
          </p15:clr>
        </p15:guide>
        <p15:guide id="15" orient="horz" pos="1434" userDrawn="1">
          <p15:clr>
            <a:srgbClr val="F26B43"/>
          </p15:clr>
        </p15:guide>
        <p15:guide id="16" pos="461" userDrawn="1">
          <p15:clr>
            <a:srgbClr val="F26B43"/>
          </p15:clr>
        </p15:guide>
        <p15:guide id="17" orient="horz" pos="66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larbeidsinspectie.nl/publicaties/publicaties/2024/03/12/inspectieresultaten-arbozorg-in-de-hotel--en-restaurantbranche"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nlarbeidsinspectie.nl/publicaties/publicaties/2024/03/12/inspectieresultaten-arbozorg-in-de-hotel--en-restaurantbranch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554588" y="1303200"/>
            <a:ext cx="5004000" cy="2336400"/>
          </a:xfrm>
        </p:spPr>
        <p:txBody>
          <a:bodyPr/>
          <a:lstStyle/>
          <a:p>
            <a:r>
              <a:rPr lang="nl-NL" dirty="0"/>
              <a:t>Toelichting bij de sectoraanpak </a:t>
            </a:r>
            <a:r>
              <a:rPr lang="nl-NL" dirty="0" err="1"/>
              <a:t>arbo</a:t>
            </a:r>
            <a:endParaRPr lang="nl-NL" dirty="0"/>
          </a:p>
        </p:txBody>
      </p:sp>
      <p:sp>
        <p:nvSpPr>
          <p:cNvPr id="3" name="Ondertitel 2"/>
          <p:cNvSpPr>
            <a:spLocks noGrp="1"/>
          </p:cNvSpPr>
          <p:nvPr>
            <p:ph type="subTitle" idx="1"/>
          </p:nvPr>
        </p:nvSpPr>
        <p:spPr>
          <a:xfrm>
            <a:off x="6554588" y="3876675"/>
            <a:ext cx="5004000" cy="1678125"/>
          </a:xfrm>
        </p:spPr>
        <p:txBody>
          <a:bodyPr>
            <a:normAutofit fontScale="92500" lnSpcReduction="20000"/>
          </a:bodyPr>
          <a:lstStyle/>
          <a:p>
            <a:r>
              <a:rPr lang="nl-NL" dirty="0"/>
              <a:t>26 september 2025</a:t>
            </a:r>
          </a:p>
          <a:p>
            <a:endParaRPr lang="nl-NL" dirty="0"/>
          </a:p>
          <a:p>
            <a:r>
              <a:rPr lang="nl-NL" dirty="0"/>
              <a:t>Drs. R.A. (Rob) Paumen RA</a:t>
            </a:r>
            <a:br>
              <a:rPr lang="nl-NL" dirty="0"/>
            </a:br>
            <a:r>
              <a:rPr lang="en-US" dirty="0" err="1"/>
              <a:t>Afdelingshoofd</a:t>
            </a:r>
            <a:r>
              <a:rPr lang="en-US" dirty="0"/>
              <a:t>, </a:t>
            </a:r>
            <a:r>
              <a:rPr lang="en-US" dirty="0" err="1"/>
              <a:t>tevens</a:t>
            </a:r>
            <a:r>
              <a:rPr lang="en-US" dirty="0"/>
              <a:t> adjunct-</a:t>
            </a:r>
            <a:r>
              <a:rPr lang="en-US" dirty="0" err="1"/>
              <a:t>directeur</a:t>
            </a:r>
            <a:endParaRPr lang="nl-NL" dirty="0"/>
          </a:p>
        </p:txBody>
      </p:sp>
    </p:spTree>
    <p:extLst>
      <p:ext uri="{BB962C8B-B14F-4D97-AF65-F5344CB8AC3E}">
        <p14:creationId xmlns:p14="http://schemas.microsoft.com/office/powerpoint/2010/main" val="953533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ijdelijke aanduiding voor inhoud 5">
            <a:extLst>
              <a:ext uri="{FF2B5EF4-FFF2-40B4-BE49-F238E27FC236}">
                <a16:creationId xmlns:a16="http://schemas.microsoft.com/office/drawing/2014/main" id="{CCE2736F-511B-D0B0-3F37-88C50997E92D}"/>
              </a:ext>
            </a:extLst>
          </p:cNvPr>
          <p:cNvGraphicFramePr>
            <a:graphicFrameLocks noGrp="1"/>
          </p:cNvGraphicFramePr>
          <p:nvPr>
            <p:ph idx="1"/>
            <p:extLst>
              <p:ext uri="{D42A27DB-BD31-4B8C-83A1-F6EECF244321}">
                <p14:modId xmlns:p14="http://schemas.microsoft.com/office/powerpoint/2010/main" val="2710924360"/>
              </p:ext>
            </p:extLst>
          </p:nvPr>
        </p:nvGraphicFramePr>
        <p:xfrm>
          <a:off x="733425" y="2085975"/>
          <a:ext cx="10267950" cy="3981448"/>
        </p:xfrm>
        <a:graphic>
          <a:graphicData uri="http://schemas.openxmlformats.org/drawingml/2006/table">
            <a:tbl>
              <a:tblPr firstRow="1" firstCol="1" bandRow="1">
                <a:tableStyleId>{5C22544A-7EE6-4342-B048-85BDC9FD1C3A}</a:tableStyleId>
              </a:tblPr>
              <a:tblGrid>
                <a:gridCol w="4813804">
                  <a:extLst>
                    <a:ext uri="{9D8B030D-6E8A-4147-A177-3AD203B41FA5}">
                      <a16:colId xmlns:a16="http://schemas.microsoft.com/office/drawing/2014/main" val="2771951819"/>
                    </a:ext>
                  </a:extLst>
                </a:gridCol>
                <a:gridCol w="2727073">
                  <a:extLst>
                    <a:ext uri="{9D8B030D-6E8A-4147-A177-3AD203B41FA5}">
                      <a16:colId xmlns:a16="http://schemas.microsoft.com/office/drawing/2014/main" val="968249255"/>
                    </a:ext>
                  </a:extLst>
                </a:gridCol>
                <a:gridCol w="2727073">
                  <a:extLst>
                    <a:ext uri="{9D8B030D-6E8A-4147-A177-3AD203B41FA5}">
                      <a16:colId xmlns:a16="http://schemas.microsoft.com/office/drawing/2014/main" val="468364842"/>
                    </a:ext>
                  </a:extLst>
                </a:gridCol>
              </a:tblGrid>
              <a:tr h="713325">
                <a:tc>
                  <a:txBody>
                    <a:bodyPr/>
                    <a:lstStyle/>
                    <a:p>
                      <a:pPr algn="l"/>
                      <a:r>
                        <a:rPr lang="nl-NL" sz="900">
                          <a:effectLst/>
                        </a:rPr>
                        <a:t>RIE</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Proportie beheerste risico’s</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Vindplaats rapport</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1981841057"/>
                  </a:ext>
                </a:extLst>
              </a:tr>
              <a:tr h="242922">
                <a:tc>
                  <a:txBody>
                    <a:bodyPr/>
                    <a:lstStyle/>
                    <a:p>
                      <a:pPr algn="l"/>
                      <a:r>
                        <a:rPr lang="nl-NL" sz="900">
                          <a:effectLst/>
                        </a:rPr>
                        <a:t>Niet aanwezig</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Ref.</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 </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163063741"/>
                  </a:ext>
                </a:extLst>
              </a:tr>
              <a:tr h="242922">
                <a:tc>
                  <a:txBody>
                    <a:bodyPr/>
                    <a:lstStyle/>
                    <a:p>
                      <a:pPr algn="l"/>
                      <a:r>
                        <a:rPr lang="nl-NL" sz="900">
                          <a:effectLst/>
                        </a:rPr>
                        <a:t>Aanwezig, onvoldoende kwaliteit</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+8%</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Pagina 42, in par. 6.2.1</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1573766725"/>
                  </a:ext>
                </a:extLst>
              </a:tr>
              <a:tr h="288212">
                <a:tc>
                  <a:txBody>
                    <a:bodyPr/>
                    <a:lstStyle/>
                    <a:p>
                      <a:pPr marL="342900" lvl="0" indent="-342900" algn="l">
                        <a:buFont typeface="Symbol" panose="05050102010706020507" pitchFamily="18" charset="2"/>
                        <a:buChar char=""/>
                      </a:pPr>
                      <a:r>
                        <a:rPr lang="nl-NL" sz="900">
                          <a:effectLst/>
                        </a:rPr>
                        <a:t>Specifieker: Aanwezig, onvoldoende, getoetst </a:t>
                      </a:r>
                      <a:endParaRPr lang="nl-NL" sz="1100">
                        <a:solidFill>
                          <a:srgbClr val="1F497D"/>
                        </a:solidFill>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+12%</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Pagina 41, Tabel 9</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980274386"/>
                  </a:ext>
                </a:extLst>
              </a:tr>
              <a:tr h="588777">
                <a:tc>
                  <a:txBody>
                    <a:bodyPr/>
                    <a:lstStyle/>
                    <a:p>
                      <a:pPr marL="342900" lvl="0" indent="-342900" algn="l">
                        <a:buFont typeface="Symbol" panose="05050102010706020507" pitchFamily="18" charset="2"/>
                        <a:buChar char=""/>
                      </a:pPr>
                      <a:r>
                        <a:rPr lang="nl-NL" sz="900">
                          <a:effectLst/>
                        </a:rPr>
                        <a:t>Specifieker: Aanwezig, onvoldoende, niet getoetst</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Niet significant (ns) verschillend dan de referentie </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Tabel 9 (lichtgrijs)</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110893704"/>
                  </a:ext>
                </a:extLst>
              </a:tr>
              <a:tr h="444671">
                <a:tc>
                  <a:txBody>
                    <a:bodyPr/>
                    <a:lstStyle/>
                    <a:p>
                      <a:pPr marL="342900" lvl="0" indent="-342900" algn="l">
                        <a:buFont typeface="Symbol" panose="05050102010706020507" pitchFamily="18" charset="2"/>
                        <a:buChar char=""/>
                      </a:pPr>
                      <a:r>
                        <a:rPr lang="nl-NL" sz="900">
                          <a:effectLst/>
                        </a:rPr>
                        <a:t>Specifieker: Aanwezig, onvoldoende, vrijgesteld van toetsing</a:t>
                      </a:r>
                      <a:endParaRPr lang="nl-NL" sz="1100">
                        <a:solidFill>
                          <a:srgbClr val="1F497D"/>
                        </a:solidFill>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ns</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Tabel 9 (lichtgrijs)</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944649939"/>
                  </a:ext>
                </a:extLst>
              </a:tr>
              <a:tr h="242922">
                <a:tc>
                  <a:txBody>
                    <a:bodyPr/>
                    <a:lstStyle/>
                    <a:p>
                      <a:pPr algn="l"/>
                      <a:r>
                        <a:rPr lang="nl-NL" sz="900">
                          <a:effectLst/>
                        </a:rPr>
                        <a:t> </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 </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 </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2952592480"/>
                  </a:ext>
                </a:extLst>
              </a:tr>
              <a:tr h="242922">
                <a:tc>
                  <a:txBody>
                    <a:bodyPr/>
                    <a:lstStyle/>
                    <a:p>
                      <a:pPr algn="l"/>
                      <a:r>
                        <a:rPr lang="nl-NL" sz="900">
                          <a:effectLst/>
                        </a:rPr>
                        <a:t>Aanwezig, voldoende kwaliteit</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+ 21%</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Pagina 42, in par. 6.2.1</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2691481963"/>
                  </a:ext>
                </a:extLst>
              </a:tr>
              <a:tr h="272772">
                <a:tc>
                  <a:txBody>
                    <a:bodyPr/>
                    <a:lstStyle/>
                    <a:p>
                      <a:pPr marL="342900" lvl="0" indent="-342900" algn="l">
                        <a:buSzPts val="1000"/>
                        <a:buFont typeface="Symbol" panose="05050102010706020507" pitchFamily="18" charset="2"/>
                        <a:buChar char=""/>
                        <a:tabLst>
                          <a:tab pos="457200" algn="l"/>
                        </a:tabLst>
                      </a:pPr>
                      <a:r>
                        <a:rPr lang="nl-NL" sz="900">
                          <a:effectLst/>
                        </a:rPr>
                        <a:t>Specifieker: Aanwezig, voldoende, niet getoetst</a:t>
                      </a:r>
                      <a:endParaRPr lang="nl-NL" sz="1100">
                        <a:solidFill>
                          <a:srgbClr val="1F497D"/>
                        </a:solidFill>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+20%</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Pagina 41, Tabel 9</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2030219263"/>
                  </a:ext>
                </a:extLst>
              </a:tr>
              <a:tr h="257332">
                <a:tc>
                  <a:txBody>
                    <a:bodyPr/>
                    <a:lstStyle/>
                    <a:p>
                      <a:pPr marL="342900" lvl="0" indent="-342900" algn="l">
                        <a:buSzPts val="1000"/>
                        <a:buFont typeface="Symbol" panose="05050102010706020507" pitchFamily="18" charset="2"/>
                        <a:buChar char=""/>
                        <a:tabLst>
                          <a:tab pos="457200" algn="l"/>
                        </a:tabLst>
                      </a:pPr>
                      <a:r>
                        <a:rPr lang="nl-NL" sz="900">
                          <a:effectLst/>
                        </a:rPr>
                        <a:t>Specifieker: Aanwezig, voldoende, getoetst</a:t>
                      </a:r>
                      <a:endParaRPr lang="nl-NL" sz="1100">
                        <a:solidFill>
                          <a:srgbClr val="1F497D"/>
                        </a:solidFill>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+26%</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Tabel 9</a:t>
                      </a:r>
                      <a:endParaRPr lang="nl-NL" sz="11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654002332"/>
                  </a:ext>
                </a:extLst>
              </a:tr>
              <a:tr h="444671">
                <a:tc>
                  <a:txBody>
                    <a:bodyPr/>
                    <a:lstStyle/>
                    <a:p>
                      <a:pPr marL="342900" lvl="0" indent="-342900" algn="l">
                        <a:buSzPts val="1000"/>
                        <a:buFont typeface="Symbol" panose="05050102010706020507" pitchFamily="18" charset="2"/>
                        <a:buChar char=""/>
                        <a:tabLst>
                          <a:tab pos="457200" algn="l"/>
                        </a:tabLst>
                      </a:pPr>
                      <a:r>
                        <a:rPr lang="nl-NL" sz="900">
                          <a:effectLst/>
                        </a:rPr>
                        <a:t>Specifieker: Aanwezig, voldoende, vrijgesteld van toetsing</a:t>
                      </a:r>
                      <a:endParaRPr lang="nl-NL" sz="1100">
                        <a:solidFill>
                          <a:srgbClr val="1F497D"/>
                        </a:solidFill>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a:effectLst/>
                        </a:rPr>
                        <a:t>+17%</a:t>
                      </a:r>
                      <a:endParaRPr lang="nl-NL" sz="1100">
                        <a:effectLst/>
                        <a:latin typeface="Calibri" panose="020F0502020204030204" pitchFamily="34" charset="0"/>
                        <a:ea typeface="Calibri" panose="020F0502020204030204" pitchFamily="34" charset="0"/>
                      </a:endParaRPr>
                    </a:p>
                  </a:txBody>
                  <a:tcPr marL="68580" marR="68580" marT="0" marB="0"/>
                </a:tc>
                <a:tc>
                  <a:txBody>
                    <a:bodyPr/>
                    <a:lstStyle/>
                    <a:p>
                      <a:pPr algn="ctr"/>
                      <a:r>
                        <a:rPr lang="nl-NL" sz="900" dirty="0">
                          <a:effectLst/>
                        </a:rPr>
                        <a:t>Tabel 9</a:t>
                      </a:r>
                      <a:endParaRPr lang="nl-NL" sz="1100" dirty="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752795648"/>
                  </a:ext>
                </a:extLst>
              </a:tr>
            </a:tbl>
          </a:graphicData>
        </a:graphic>
      </p:graphicFrame>
      <p:sp>
        <p:nvSpPr>
          <p:cNvPr id="3" name="Titel 2">
            <a:extLst>
              <a:ext uri="{FF2B5EF4-FFF2-40B4-BE49-F238E27FC236}">
                <a16:creationId xmlns:a16="http://schemas.microsoft.com/office/drawing/2014/main" id="{04F8688D-F12E-625A-59B7-BA69610D31B3}"/>
              </a:ext>
            </a:extLst>
          </p:cNvPr>
          <p:cNvSpPr>
            <a:spLocks noGrp="1"/>
          </p:cNvSpPr>
          <p:nvPr>
            <p:ph type="title"/>
          </p:nvPr>
        </p:nvSpPr>
        <p:spPr/>
        <p:txBody>
          <a:bodyPr/>
          <a:lstStyle/>
          <a:p>
            <a:r>
              <a:rPr lang="en-US" dirty="0" err="1"/>
              <a:t>Meerwaarde</a:t>
            </a:r>
            <a:r>
              <a:rPr lang="en-US" dirty="0"/>
              <a:t> </a:t>
            </a:r>
            <a:r>
              <a:rPr lang="en-US" dirty="0" err="1"/>
              <a:t>kwaliteit</a:t>
            </a:r>
            <a:r>
              <a:rPr lang="en-US" dirty="0"/>
              <a:t> RIE (</a:t>
            </a:r>
            <a:r>
              <a:rPr lang="en-US" dirty="0" err="1"/>
              <a:t>beheerste</a:t>
            </a:r>
            <a:r>
              <a:rPr lang="en-US" dirty="0"/>
              <a:t> Risico’s)</a:t>
            </a:r>
            <a:endParaRPr lang="nl-NL" dirty="0"/>
          </a:p>
        </p:txBody>
      </p:sp>
      <p:sp>
        <p:nvSpPr>
          <p:cNvPr id="4" name="Tijdelijke aanduiding voor datum 3">
            <a:extLst>
              <a:ext uri="{FF2B5EF4-FFF2-40B4-BE49-F238E27FC236}">
                <a16:creationId xmlns:a16="http://schemas.microsoft.com/office/drawing/2014/main" id="{AF217E9C-94AE-4961-715A-2E7C3705B7C0}"/>
              </a:ext>
            </a:extLst>
          </p:cNvPr>
          <p:cNvSpPr>
            <a:spLocks noGrp="1"/>
          </p:cNvSpPr>
          <p:nvPr>
            <p:ph type="dt" sz="half" idx="10"/>
          </p:nvPr>
        </p:nvSpPr>
        <p:spPr/>
        <p:txBody>
          <a:bodyPr/>
          <a:lstStyle/>
          <a:p>
            <a:r>
              <a:rPr lang="nl-NL"/>
              <a:t>8 januari 2025</a:t>
            </a:r>
            <a:endParaRPr lang="nl-NL" dirty="0"/>
          </a:p>
        </p:txBody>
      </p:sp>
      <p:sp>
        <p:nvSpPr>
          <p:cNvPr id="5" name="Tijdelijke aanduiding voor voettekst 4">
            <a:extLst>
              <a:ext uri="{FF2B5EF4-FFF2-40B4-BE49-F238E27FC236}">
                <a16:creationId xmlns:a16="http://schemas.microsoft.com/office/drawing/2014/main" id="{139E7B12-6AE0-98C8-AF00-43E72039C0A3}"/>
              </a:ext>
            </a:extLst>
          </p:cNvPr>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Tree>
    <p:extLst>
      <p:ext uri="{BB962C8B-B14F-4D97-AF65-F5344CB8AC3E}">
        <p14:creationId xmlns:p14="http://schemas.microsoft.com/office/powerpoint/2010/main" val="2569191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FF797D-CB09-CF41-97F5-5256448DB0AD}"/>
              </a:ext>
            </a:extLst>
          </p:cNvPr>
          <p:cNvSpPr>
            <a:spLocks noGrp="1"/>
          </p:cNvSpPr>
          <p:nvPr>
            <p:ph type="title"/>
          </p:nvPr>
        </p:nvSpPr>
        <p:spPr/>
        <p:txBody>
          <a:bodyPr/>
          <a:lstStyle/>
          <a:p>
            <a:endParaRPr lang="nl-NL"/>
          </a:p>
        </p:txBody>
      </p:sp>
      <p:sp>
        <p:nvSpPr>
          <p:cNvPr id="3" name="Ondertitel 2">
            <a:extLst>
              <a:ext uri="{FF2B5EF4-FFF2-40B4-BE49-F238E27FC236}">
                <a16:creationId xmlns:a16="http://schemas.microsoft.com/office/drawing/2014/main" id="{062DE9D6-722A-B447-9D8B-CB5188BFFBAD}"/>
              </a:ext>
            </a:extLst>
          </p:cNvPr>
          <p:cNvSpPr>
            <a:spLocks noGrp="1"/>
          </p:cNvSpPr>
          <p:nvPr>
            <p:ph type="subTitle" idx="1"/>
          </p:nvPr>
        </p:nvSpPr>
        <p:spPr/>
        <p:txBody>
          <a:bodyPr/>
          <a:lstStyle/>
          <a:p>
            <a:endParaRPr lang="nl-NL"/>
          </a:p>
        </p:txBody>
      </p:sp>
      <p:sp>
        <p:nvSpPr>
          <p:cNvPr id="4" name="Tijdelijke aanduiding voor datum 3">
            <a:extLst>
              <a:ext uri="{FF2B5EF4-FFF2-40B4-BE49-F238E27FC236}">
                <a16:creationId xmlns:a16="http://schemas.microsoft.com/office/drawing/2014/main" id="{2505D6BE-09D2-A84E-BD88-D15AD4F2A50E}"/>
              </a:ext>
            </a:extLst>
          </p:cNvPr>
          <p:cNvSpPr>
            <a:spLocks noGrp="1"/>
          </p:cNvSpPr>
          <p:nvPr>
            <p:ph type="dt" sz="half" idx="10"/>
          </p:nvPr>
        </p:nvSpPr>
        <p:spPr/>
        <p:txBody>
          <a:bodyPr/>
          <a:lstStyle/>
          <a:p>
            <a:r>
              <a:rPr lang="nl-NL"/>
              <a:t>8 januari 2025</a:t>
            </a:r>
            <a:endParaRPr lang="nl-NL" dirty="0"/>
          </a:p>
        </p:txBody>
      </p:sp>
      <p:sp>
        <p:nvSpPr>
          <p:cNvPr id="5" name="Tijdelijke aanduiding voor voettekst 4">
            <a:extLst>
              <a:ext uri="{FF2B5EF4-FFF2-40B4-BE49-F238E27FC236}">
                <a16:creationId xmlns:a16="http://schemas.microsoft.com/office/drawing/2014/main" id="{1222DCBC-A77D-4249-B47F-513101B2E48B}"/>
              </a:ext>
            </a:extLst>
          </p:cNvPr>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Tree>
    <p:extLst>
      <p:ext uri="{BB962C8B-B14F-4D97-AF65-F5344CB8AC3E}">
        <p14:creationId xmlns:p14="http://schemas.microsoft.com/office/powerpoint/2010/main" val="3024324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DD28A60-F48F-5C65-61B9-E1BC635A1A69}"/>
              </a:ext>
            </a:extLst>
          </p:cNvPr>
          <p:cNvSpPr>
            <a:spLocks noGrp="1"/>
          </p:cNvSpPr>
          <p:nvPr>
            <p:ph idx="1"/>
          </p:nvPr>
        </p:nvSpPr>
        <p:spPr>
          <a:xfrm>
            <a:off x="3233234" y="2289485"/>
            <a:ext cx="5373914" cy="3931928"/>
          </a:xfrm>
        </p:spPr>
        <p:txBody>
          <a:bodyPr numCol="1">
            <a:normAutofit/>
          </a:bodyPr>
          <a:lstStyle/>
          <a:p>
            <a:r>
              <a:rPr lang="nl-NL" sz="1700" dirty="0"/>
              <a:t>De RI&amp;E is een wettelijk verplicht instrument om beroepsrisico's te herkennen en te beheersen
Lang niet alle werkgevers voldoen aan deze verplichting, vooral kleine werkgevers lopen achter
In 2020 is de Arbeidsinspectie gestart met een pilot sectorale aanpak veiligheid en gezondheid, gericht op kleine bedrijven (1-9 werknemers) binnen een bepaalde sector
De sectorale aanpak evolueert voortdurend om zoveel mogelijk effect te bereiken</a:t>
            </a:r>
          </a:p>
        </p:txBody>
      </p:sp>
      <p:sp>
        <p:nvSpPr>
          <p:cNvPr id="3" name="Titel 2">
            <a:extLst>
              <a:ext uri="{FF2B5EF4-FFF2-40B4-BE49-F238E27FC236}">
                <a16:creationId xmlns:a16="http://schemas.microsoft.com/office/drawing/2014/main" id="{6697CB25-74A4-754C-AF40-833663CF2E2B}"/>
              </a:ext>
            </a:extLst>
          </p:cNvPr>
          <p:cNvSpPr>
            <a:spLocks noGrp="1"/>
          </p:cNvSpPr>
          <p:nvPr>
            <p:ph type="title"/>
          </p:nvPr>
        </p:nvSpPr>
        <p:spPr>
          <a:xfrm>
            <a:off x="4426414" y="1019363"/>
            <a:ext cx="5373914" cy="948047"/>
          </a:xfrm>
        </p:spPr>
        <p:txBody>
          <a:bodyPr/>
          <a:lstStyle/>
          <a:p>
            <a:r>
              <a:rPr lang="nl-NL" dirty="0"/>
              <a:t>Achtergrond</a:t>
            </a:r>
          </a:p>
        </p:txBody>
      </p:sp>
      <p:sp>
        <p:nvSpPr>
          <p:cNvPr id="4" name="Tijdelijke aanduiding voor datum 3">
            <a:extLst>
              <a:ext uri="{FF2B5EF4-FFF2-40B4-BE49-F238E27FC236}">
                <a16:creationId xmlns:a16="http://schemas.microsoft.com/office/drawing/2014/main" id="{330249A0-8E48-3565-191B-0A3412FCB693}"/>
              </a:ext>
            </a:extLst>
          </p:cNvPr>
          <p:cNvSpPr>
            <a:spLocks noGrp="1"/>
          </p:cNvSpPr>
          <p:nvPr>
            <p:ph type="dt" sz="half" idx="10"/>
          </p:nvPr>
        </p:nvSpPr>
        <p:spPr/>
        <p:txBody>
          <a:bodyPr/>
          <a:lstStyle/>
          <a:p>
            <a:r>
              <a:rPr lang="nl-NL"/>
              <a:t>8 januari 2025</a:t>
            </a:r>
            <a:endParaRPr lang="nl-NL" dirty="0"/>
          </a:p>
        </p:txBody>
      </p:sp>
      <p:sp>
        <p:nvSpPr>
          <p:cNvPr id="5" name="Tijdelijke aanduiding voor voettekst 4">
            <a:extLst>
              <a:ext uri="{FF2B5EF4-FFF2-40B4-BE49-F238E27FC236}">
                <a16:creationId xmlns:a16="http://schemas.microsoft.com/office/drawing/2014/main" id="{FF8BB457-116F-AAF9-F7D6-B875D4BE9C92}"/>
              </a:ext>
            </a:extLst>
          </p:cNvPr>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Tree>
    <p:extLst>
      <p:ext uri="{BB962C8B-B14F-4D97-AF65-F5344CB8AC3E}">
        <p14:creationId xmlns:p14="http://schemas.microsoft.com/office/powerpoint/2010/main" val="736575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
            <a:extLst>
              <a:ext uri="{FF2B5EF4-FFF2-40B4-BE49-F238E27FC236}">
                <a16:creationId xmlns:a16="http://schemas.microsoft.com/office/drawing/2014/main" id="{30AF5D00-8595-2B5A-7E5C-6B568615683A}"/>
              </a:ext>
            </a:extLst>
          </p:cNvPr>
          <p:cNvSpPr>
            <a:spLocks noGrp="1"/>
          </p:cNvSpPr>
          <p:nvPr>
            <p:ph type="body" sz="half" idx="2"/>
          </p:nvPr>
        </p:nvSpPr>
        <p:spPr>
          <a:xfrm>
            <a:off x="635000" y="1556657"/>
            <a:ext cx="5003800" cy="4120469"/>
          </a:xfrm>
        </p:spPr>
        <p:txBody>
          <a:bodyPr>
            <a:normAutofit fontScale="92500" lnSpcReduction="20000"/>
          </a:bodyPr>
          <a:lstStyle/>
          <a:p>
            <a:pPr marL="342900" indent="-342900">
              <a:buFont typeface="Wingdings" panose="05000000000000000000" pitchFamily="2" charset="2"/>
              <a:buChar char="ü"/>
            </a:pPr>
            <a:r>
              <a:rPr lang="en-US" sz="1800" dirty="0">
                <a:latin typeface="Calibri" panose="020F0502020204030204" pitchFamily="34" charset="0"/>
                <a:ea typeface="Calibri" panose="020F0502020204030204" pitchFamily="34" charset="0"/>
              </a:rPr>
              <a:t>Garages (2020)
</a:t>
            </a:r>
            <a:r>
              <a:rPr lang="en-US" sz="1800" dirty="0" err="1">
                <a:latin typeface="Calibri" panose="020F0502020204030204" pitchFamily="34" charset="0"/>
                <a:ea typeface="Calibri" panose="020F0502020204030204" pitchFamily="34" charset="0"/>
              </a:rPr>
              <a:t>Houtverwerkende</a:t>
            </a:r>
            <a:r>
              <a:rPr lang="en-US" sz="1800" dirty="0">
                <a:latin typeface="Calibri" panose="020F0502020204030204" pitchFamily="34" charset="0"/>
                <a:ea typeface="Calibri" panose="020F0502020204030204" pitchFamily="34" charset="0"/>
              </a:rPr>
              <a:t> </a:t>
            </a:r>
            <a:r>
              <a:rPr lang="en-US" sz="1800" dirty="0" err="1">
                <a:latin typeface="Calibri" panose="020F0502020204030204" pitchFamily="34" charset="0"/>
                <a:ea typeface="Calibri" panose="020F0502020204030204" pitchFamily="34" charset="0"/>
              </a:rPr>
              <a:t>industrie</a:t>
            </a:r>
            <a:r>
              <a:rPr lang="en-US" sz="1800" dirty="0">
                <a:latin typeface="Calibri" panose="020F0502020204030204" pitchFamily="34" charset="0"/>
                <a:ea typeface="Calibri" panose="020F0502020204030204" pitchFamily="34" charset="0"/>
              </a:rPr>
              <a:t> (2021)
Papier- en </a:t>
            </a:r>
            <a:r>
              <a:rPr lang="en-US" sz="1800" dirty="0" err="1">
                <a:latin typeface="Calibri" panose="020F0502020204030204" pitchFamily="34" charset="0"/>
                <a:ea typeface="Calibri" panose="020F0502020204030204" pitchFamily="34" charset="0"/>
              </a:rPr>
              <a:t>kartonindustrie</a:t>
            </a:r>
            <a:r>
              <a:rPr lang="en-US" sz="1800" dirty="0">
                <a:latin typeface="Calibri" panose="020F0502020204030204" pitchFamily="34" charset="0"/>
                <a:ea typeface="Calibri" panose="020F0502020204030204" pitchFamily="34" charset="0"/>
              </a:rPr>
              <a:t> (2021)
</a:t>
            </a:r>
            <a:r>
              <a:rPr lang="en-US" sz="1800" dirty="0" err="1">
                <a:latin typeface="Calibri" panose="020F0502020204030204" pitchFamily="34" charset="0"/>
                <a:ea typeface="Calibri" panose="020F0502020204030204" pitchFamily="34" charset="0"/>
              </a:rPr>
              <a:t>Bouwmaterialenindustrie</a:t>
            </a:r>
            <a:r>
              <a:rPr lang="en-US" sz="1800" dirty="0">
                <a:latin typeface="Calibri" panose="020F0502020204030204" pitchFamily="34" charset="0"/>
                <a:ea typeface="Calibri" panose="020F0502020204030204" pitchFamily="34" charset="0"/>
              </a:rPr>
              <a:t> (2021)
</a:t>
            </a:r>
            <a:r>
              <a:rPr lang="en-US" sz="1800" dirty="0" err="1">
                <a:latin typeface="Calibri" panose="020F0502020204030204" pitchFamily="34" charset="0"/>
                <a:ea typeface="Calibri" panose="020F0502020204030204" pitchFamily="34" charset="0"/>
              </a:rPr>
              <a:t>Computerindustrie</a:t>
            </a:r>
            <a:r>
              <a:rPr lang="en-US" sz="1800" dirty="0">
                <a:latin typeface="Calibri" panose="020F0502020204030204" pitchFamily="34" charset="0"/>
                <a:ea typeface="Calibri" panose="020F0502020204030204" pitchFamily="34" charset="0"/>
              </a:rPr>
              <a:t> (2021)
</a:t>
            </a:r>
            <a:r>
              <a:rPr lang="en-US" sz="1800" dirty="0" err="1">
                <a:latin typeface="Calibri" panose="020F0502020204030204" pitchFamily="34" charset="0"/>
                <a:ea typeface="Calibri" panose="020F0502020204030204" pitchFamily="34" charset="0"/>
              </a:rPr>
              <a:t>Landschapsarchitectuur</a:t>
            </a:r>
            <a:r>
              <a:rPr lang="en-US" sz="1800" dirty="0">
                <a:latin typeface="Calibri" panose="020F0502020204030204" pitchFamily="34" charset="0"/>
                <a:ea typeface="Calibri" panose="020F0502020204030204" pitchFamily="34" charset="0"/>
              </a:rPr>
              <a:t> (2021)
</a:t>
            </a:r>
            <a:r>
              <a:rPr lang="en-US" sz="1800" dirty="0" err="1">
                <a:latin typeface="Calibri" panose="020F0502020204030204" pitchFamily="34" charset="0"/>
                <a:ea typeface="Calibri" panose="020F0502020204030204" pitchFamily="34" charset="0"/>
              </a:rPr>
              <a:t>meubelindustrie</a:t>
            </a:r>
            <a:r>
              <a:rPr lang="en-US" sz="1800" dirty="0">
                <a:latin typeface="Calibri" panose="020F0502020204030204" pitchFamily="34" charset="0"/>
                <a:ea typeface="Calibri" panose="020F0502020204030204" pitchFamily="34" charset="0"/>
              </a:rPr>
              <a:t> (2022)
</a:t>
            </a:r>
            <a:r>
              <a:rPr lang="en-US" sz="1800" dirty="0" err="1">
                <a:latin typeface="Calibri" panose="020F0502020204030204" pitchFamily="34" charset="0"/>
                <a:ea typeface="Calibri" panose="020F0502020204030204" pitchFamily="34" charset="0"/>
              </a:rPr>
              <a:t>Glazenwassen</a:t>
            </a:r>
            <a:r>
              <a:rPr lang="en-US" sz="1800" dirty="0">
                <a:latin typeface="Calibri" panose="020F0502020204030204" pitchFamily="34" charset="0"/>
                <a:ea typeface="Calibri" panose="020F0502020204030204" pitchFamily="34" charset="0"/>
              </a:rPr>
              <a:t> (2022) 
Hotel-</a:t>
            </a:r>
            <a:r>
              <a:rPr lang="en-US" sz="1800" dirty="0" err="1">
                <a:latin typeface="Calibri" panose="020F0502020204030204" pitchFamily="34" charset="0"/>
                <a:ea typeface="Calibri" panose="020F0502020204030204" pitchFamily="34" charset="0"/>
              </a:rPr>
              <a:t>restaurantindustrie</a:t>
            </a:r>
            <a:r>
              <a:rPr lang="en-US" sz="1800" dirty="0">
                <a:latin typeface="Calibri" panose="020F0502020204030204" pitchFamily="34" charset="0"/>
                <a:ea typeface="Calibri" panose="020F0502020204030204" pitchFamily="34" charset="0"/>
              </a:rPr>
              <a:t> (2023)
Café-Restaurant Industrie (2023)
</a:t>
            </a:r>
            <a:r>
              <a:rPr lang="en-US" sz="1800" dirty="0" err="1">
                <a:latin typeface="Calibri" panose="020F0502020204030204" pitchFamily="34" charset="0"/>
                <a:ea typeface="Calibri" panose="020F0502020204030204" pitchFamily="34" charset="0"/>
              </a:rPr>
              <a:t>zorginstellingen</a:t>
            </a:r>
            <a:r>
              <a:rPr lang="en-US" sz="1800" dirty="0">
                <a:latin typeface="Calibri" panose="020F0502020204030204" pitchFamily="34" charset="0"/>
                <a:ea typeface="Calibri" panose="020F0502020204030204" pitchFamily="34" charset="0"/>
              </a:rPr>
              <a:t> (2023)
</a:t>
            </a:r>
            <a:r>
              <a:rPr lang="en-US" sz="1800" dirty="0" err="1">
                <a:latin typeface="Calibri" panose="020F0502020204030204" pitchFamily="34" charset="0"/>
                <a:ea typeface="Calibri" panose="020F0502020204030204" pitchFamily="34" charset="0"/>
              </a:rPr>
              <a:t>Isolatiebedrijven</a:t>
            </a:r>
            <a:r>
              <a:rPr lang="en-US" sz="1800" dirty="0">
                <a:latin typeface="Calibri" panose="020F0502020204030204" pitchFamily="34" charset="0"/>
                <a:ea typeface="Calibri" panose="020F0502020204030204" pitchFamily="34" charset="0"/>
              </a:rPr>
              <a:t> (2024)</a:t>
            </a:r>
            <a:endParaRPr lang="en-US" dirty="0"/>
          </a:p>
        </p:txBody>
      </p:sp>
      <p:sp>
        <p:nvSpPr>
          <p:cNvPr id="3" name="Titel 2">
            <a:extLst>
              <a:ext uri="{FF2B5EF4-FFF2-40B4-BE49-F238E27FC236}">
                <a16:creationId xmlns:a16="http://schemas.microsoft.com/office/drawing/2014/main" id="{BEBD73F0-BD4B-DF4E-B608-97F9220AF3EC}"/>
              </a:ext>
            </a:extLst>
          </p:cNvPr>
          <p:cNvSpPr>
            <a:spLocks noGrp="1"/>
          </p:cNvSpPr>
          <p:nvPr>
            <p:ph type="title"/>
          </p:nvPr>
        </p:nvSpPr>
        <p:spPr>
          <a:xfrm>
            <a:off x="635000" y="517835"/>
            <a:ext cx="5003800" cy="948047"/>
          </a:xfrm>
        </p:spPr>
        <p:txBody>
          <a:bodyPr anchor="b">
            <a:normAutofit/>
          </a:bodyPr>
          <a:lstStyle/>
          <a:p>
            <a:r>
              <a:rPr lang="nl-NL" sz="3100" dirty="0"/>
              <a:t>Sectoren 2020-heden</a:t>
            </a:r>
          </a:p>
        </p:txBody>
      </p:sp>
      <p:sp>
        <p:nvSpPr>
          <p:cNvPr id="18" name="Date Placeholder 4">
            <a:extLst>
              <a:ext uri="{FF2B5EF4-FFF2-40B4-BE49-F238E27FC236}">
                <a16:creationId xmlns:a16="http://schemas.microsoft.com/office/drawing/2014/main" id="{33764ED6-C135-2BAA-8ACF-BBF9314F227E}"/>
              </a:ext>
            </a:extLst>
          </p:cNvPr>
          <p:cNvSpPr>
            <a:spLocks noGrp="1"/>
          </p:cNvSpPr>
          <p:nvPr>
            <p:ph type="dt" sz="half" idx="14"/>
          </p:nvPr>
        </p:nvSpPr>
        <p:spPr>
          <a:xfrm>
            <a:off x="635000" y="6543488"/>
            <a:ext cx="5003800" cy="264272"/>
          </a:xfrm>
        </p:spPr>
        <p:txBody>
          <a:bodyPr/>
          <a:lstStyle/>
          <a:p>
            <a:r>
              <a:rPr lang="nl-NL" dirty="0"/>
              <a:t>8 januari 2025</a:t>
            </a:r>
          </a:p>
        </p:txBody>
      </p:sp>
      <p:sp>
        <p:nvSpPr>
          <p:cNvPr id="20" name="Footer Placeholder 5">
            <a:extLst>
              <a:ext uri="{FF2B5EF4-FFF2-40B4-BE49-F238E27FC236}">
                <a16:creationId xmlns:a16="http://schemas.microsoft.com/office/drawing/2014/main" id="{2D51CB81-1EE8-47A7-9EE5-95AF07E941B4}"/>
              </a:ext>
            </a:extLst>
          </p:cNvPr>
          <p:cNvSpPr>
            <a:spLocks noGrp="1"/>
          </p:cNvSpPr>
          <p:nvPr>
            <p:ph type="ftr" sz="quarter" idx="15"/>
          </p:nvPr>
        </p:nvSpPr>
        <p:spPr>
          <a:xfrm>
            <a:off x="7224990" y="6221412"/>
            <a:ext cx="3915229" cy="375543"/>
          </a:xfrm>
          <a:noFill/>
        </p:spPr>
        <p:txBody>
          <a:bodyPr/>
          <a:lstStyle/>
          <a:p>
            <a:r>
              <a:rPr lang="nl-NL" sz="800" dirty="0">
                <a:hlinkClick r:id="rId3"/>
              </a:rPr>
              <a:t>Inspectieresultaten Arbozorg in de hotel- en restaurantbranche | Publicatie | Nederlandse Arbeidsinspectie (nlarbeidsinspectie.nl)</a:t>
            </a:r>
            <a:endParaRPr lang="nl-NL" sz="800" dirty="0"/>
          </a:p>
        </p:txBody>
      </p:sp>
      <p:pic>
        <p:nvPicPr>
          <p:cNvPr id="22" name="Tijdelijke aanduiding voor inhoud 21">
            <a:extLst>
              <a:ext uri="{FF2B5EF4-FFF2-40B4-BE49-F238E27FC236}">
                <a16:creationId xmlns:a16="http://schemas.microsoft.com/office/drawing/2014/main" id="{25F2CC28-A1AB-F76E-AC96-1C476DD0243C}"/>
              </a:ext>
            </a:extLst>
          </p:cNvPr>
          <p:cNvPicPr>
            <a:picLocks noGrp="1" noChangeAspect="1"/>
          </p:cNvPicPr>
          <p:nvPr>
            <p:ph sz="quarter" idx="13"/>
          </p:nvPr>
        </p:nvPicPr>
        <p:blipFill>
          <a:blip r:embed="rId4"/>
          <a:stretch>
            <a:fillRect/>
          </a:stretch>
        </p:blipFill>
        <p:spPr>
          <a:xfrm>
            <a:off x="7147948" y="682398"/>
            <a:ext cx="3643308" cy="5168900"/>
          </a:xfrm>
          <a:prstGeom prst="rect">
            <a:avLst/>
          </a:prstGeom>
          <a:ln>
            <a:noFill/>
          </a:ln>
          <a:effectLst>
            <a:outerShdw blurRad="292100" dist="139700" dir="2700000" algn="tl" rotWithShape="0">
              <a:srgbClr val="333333">
                <a:alpha val="65000"/>
              </a:srgbClr>
            </a:outerShdw>
          </a:effectLst>
        </p:spPr>
      </p:pic>
      <p:sp>
        <p:nvSpPr>
          <p:cNvPr id="24" name="Tekstvak 23">
            <a:extLst>
              <a:ext uri="{FF2B5EF4-FFF2-40B4-BE49-F238E27FC236}">
                <a16:creationId xmlns:a16="http://schemas.microsoft.com/office/drawing/2014/main" id="{05BF5284-940D-7547-4C52-DBAC8F56A5EE}"/>
              </a:ext>
            </a:extLst>
          </p:cNvPr>
          <p:cNvSpPr txBox="1"/>
          <p:nvPr/>
        </p:nvSpPr>
        <p:spPr>
          <a:xfrm>
            <a:off x="1051781" y="5670519"/>
            <a:ext cx="3937000" cy="1169551"/>
          </a:xfrm>
          <a:prstGeom prst="rect">
            <a:avLst/>
          </a:prstGeom>
          <a:solidFill>
            <a:schemeClr val="tx2"/>
          </a:solidFill>
        </p:spPr>
        <p:txBody>
          <a:bodyPr wrap="square">
            <a:spAutoFit/>
          </a:bodyPr>
          <a:lstStyle/>
          <a:p>
            <a:r>
              <a:rPr lang="nl-NL" sz="1400" i="1" dirty="0">
                <a:solidFill>
                  <a:schemeClr val="bg1"/>
                </a:solidFill>
              </a:rPr>
              <a:t>Risicogericht: 
Sectoren met een hoog risico Hoge en lage naleving van de verplichtingen op het gebied van gezondheid en veiligheid op het werk</a:t>
            </a:r>
            <a:endParaRPr lang="nl-NL" sz="1400" dirty="0">
              <a:solidFill>
                <a:schemeClr val="bg1"/>
              </a:solidFill>
            </a:endParaRPr>
          </a:p>
        </p:txBody>
      </p:sp>
    </p:spTree>
    <p:extLst>
      <p:ext uri="{BB962C8B-B14F-4D97-AF65-F5344CB8AC3E}">
        <p14:creationId xmlns:p14="http://schemas.microsoft.com/office/powerpoint/2010/main" val="1487346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tekst 6">
            <a:extLst>
              <a:ext uri="{FF2B5EF4-FFF2-40B4-BE49-F238E27FC236}">
                <a16:creationId xmlns:a16="http://schemas.microsoft.com/office/drawing/2014/main" id="{41B58BB5-676B-9AE6-E23D-89604F7F6718}"/>
              </a:ext>
            </a:extLst>
          </p:cNvPr>
          <p:cNvSpPr>
            <a:spLocks noGrp="1"/>
          </p:cNvSpPr>
          <p:nvPr>
            <p:ph type="body" idx="1"/>
          </p:nvPr>
        </p:nvSpPr>
        <p:spPr/>
        <p:txBody>
          <a:bodyPr anchor="t"/>
          <a:lstStyle/>
          <a:p>
            <a:r>
              <a:rPr lang="nl-NL" dirty="0"/>
              <a:t>Proef sectorale aanpak (2020)</a:t>
            </a:r>
          </a:p>
        </p:txBody>
      </p:sp>
      <p:sp>
        <p:nvSpPr>
          <p:cNvPr id="2" name="Tijdelijke aanduiding voor inhoud 1">
            <a:extLst>
              <a:ext uri="{FF2B5EF4-FFF2-40B4-BE49-F238E27FC236}">
                <a16:creationId xmlns:a16="http://schemas.microsoft.com/office/drawing/2014/main" id="{F27A31E2-974D-7643-B584-9B3068A98DD3}"/>
              </a:ext>
            </a:extLst>
          </p:cNvPr>
          <p:cNvSpPr>
            <a:spLocks noGrp="1"/>
          </p:cNvSpPr>
          <p:nvPr>
            <p:ph sz="half" idx="2"/>
          </p:nvPr>
        </p:nvSpPr>
        <p:spPr>
          <a:xfrm>
            <a:off x="635001" y="2953737"/>
            <a:ext cx="5004000" cy="2968091"/>
          </a:xfrm>
        </p:spPr>
        <p:txBody>
          <a:bodyPr>
            <a:noAutofit/>
          </a:bodyPr>
          <a:lstStyle/>
          <a:p>
            <a:r>
              <a:rPr lang="nl-NL" sz="1800" dirty="0">
                <a:latin typeface="+mj-lt"/>
                <a:ea typeface="Calibri" panose="020F0502020204030204" pitchFamily="34" charset="0"/>
              </a:rPr>
              <a:t>Gericht op het controleren en waar nodig handhaven van de aanwezigheid van basisdocumenten (RI&amp;E, </a:t>
            </a:r>
            <a:r>
              <a:rPr lang="nl-NL" sz="1800" dirty="0" err="1">
                <a:latin typeface="+mj-lt"/>
                <a:ea typeface="Calibri" panose="020F0502020204030204" pitchFamily="34" charset="0"/>
              </a:rPr>
              <a:t>HbR</a:t>
            </a:r>
            <a:r>
              <a:rPr lang="nl-NL" sz="1800" dirty="0">
                <a:latin typeface="+mj-lt"/>
                <a:ea typeface="Calibri" panose="020F0502020204030204" pitchFamily="34" charset="0"/>
              </a:rPr>
              <a:t>, basiscontract) en het beoordelen van de kwaliteit ervan.
Interventiemix: informatiecommunicatie via branchevereniging, administratieve handhaving en fysieke handhaving (bedrijfsbezoeken)</a:t>
            </a:r>
            <a:endParaRPr lang="nl-NL" sz="1800" dirty="0">
              <a:latin typeface="+mj-lt"/>
            </a:endParaRPr>
          </a:p>
        </p:txBody>
      </p:sp>
      <p:sp>
        <p:nvSpPr>
          <p:cNvPr id="8" name="Tijdelijke aanduiding voor tekst 7">
            <a:extLst>
              <a:ext uri="{FF2B5EF4-FFF2-40B4-BE49-F238E27FC236}">
                <a16:creationId xmlns:a16="http://schemas.microsoft.com/office/drawing/2014/main" id="{C8C427D5-365C-6899-C30F-4E357B520E87}"/>
              </a:ext>
            </a:extLst>
          </p:cNvPr>
          <p:cNvSpPr>
            <a:spLocks noGrp="1"/>
          </p:cNvSpPr>
          <p:nvPr>
            <p:ph type="body" sz="quarter" idx="3"/>
          </p:nvPr>
        </p:nvSpPr>
        <p:spPr/>
        <p:txBody>
          <a:bodyPr/>
          <a:lstStyle/>
          <a:p>
            <a:r>
              <a:rPr lang="nl-NL" dirty="0"/>
              <a:t>Pilot bestuursrechtelijke handhaving (2021-2022)</a:t>
            </a:r>
          </a:p>
        </p:txBody>
      </p:sp>
      <p:sp>
        <p:nvSpPr>
          <p:cNvPr id="9" name="Tijdelijke aanduiding voor inhoud 8">
            <a:extLst>
              <a:ext uri="{FF2B5EF4-FFF2-40B4-BE49-F238E27FC236}">
                <a16:creationId xmlns:a16="http://schemas.microsoft.com/office/drawing/2014/main" id="{26D7DCF5-702C-7D74-4017-B27C4E59A6AC}"/>
              </a:ext>
            </a:extLst>
          </p:cNvPr>
          <p:cNvSpPr>
            <a:spLocks noGrp="1"/>
          </p:cNvSpPr>
          <p:nvPr>
            <p:ph sz="quarter" idx="4"/>
          </p:nvPr>
        </p:nvSpPr>
        <p:spPr>
          <a:xfrm>
            <a:off x="6553200" y="2953738"/>
            <a:ext cx="5005388" cy="2968091"/>
          </a:xfrm>
        </p:spPr>
        <p:txBody>
          <a:bodyPr>
            <a:normAutofit/>
          </a:bodyPr>
          <a:lstStyle/>
          <a:p>
            <a:r>
              <a:rPr lang="nl-NL" sz="1800" dirty="0">
                <a:latin typeface="+mj-lt"/>
                <a:ea typeface="Calibri" panose="020F0502020204030204" pitchFamily="34" charset="0"/>
              </a:rPr>
              <a:t>Gericht op het digitaal controleren en waar nodig handhaven van de aanwezigheid van de RI&amp;E, </a:t>
            </a:r>
            <a:r>
              <a:rPr lang="nl-NL" sz="1800" dirty="0" err="1">
                <a:latin typeface="+mj-lt"/>
                <a:ea typeface="Calibri" panose="020F0502020204030204" pitchFamily="34" charset="0"/>
              </a:rPr>
              <a:t>PvA</a:t>
            </a:r>
            <a:r>
              <a:rPr lang="nl-NL" sz="1800" dirty="0">
                <a:latin typeface="+mj-lt"/>
                <a:ea typeface="Calibri" panose="020F0502020204030204" pitchFamily="34" charset="0"/>
              </a:rPr>
              <a:t> en basiscontract zonder fysiek inspectiebezoek door een inspecteur. 
Aankondigingsbrief en verzoekbrief
Werkgevers werden telefonisch benaderd bij gebrek aan gevraagde documenten</a:t>
            </a:r>
            <a:endParaRPr lang="nl-NL" sz="1800" dirty="0">
              <a:latin typeface="+mj-lt"/>
            </a:endParaRPr>
          </a:p>
        </p:txBody>
      </p:sp>
      <p:sp>
        <p:nvSpPr>
          <p:cNvPr id="3" name="Titel 2">
            <a:extLst>
              <a:ext uri="{FF2B5EF4-FFF2-40B4-BE49-F238E27FC236}">
                <a16:creationId xmlns:a16="http://schemas.microsoft.com/office/drawing/2014/main" id="{726C850C-7813-2149-B307-3ACE14DEEE67}"/>
              </a:ext>
            </a:extLst>
          </p:cNvPr>
          <p:cNvSpPr>
            <a:spLocks noGrp="1"/>
          </p:cNvSpPr>
          <p:nvPr>
            <p:ph type="title"/>
          </p:nvPr>
        </p:nvSpPr>
        <p:spPr/>
        <p:txBody>
          <a:bodyPr>
            <a:normAutofit fontScale="90000"/>
          </a:bodyPr>
          <a:lstStyle/>
          <a:p>
            <a:r>
              <a:rPr lang="nl-NL" dirty="0"/>
              <a:t>Ontwikkeling van de sectorale aanpak op het gebied van gezondheid en veiligheid op het werk</a:t>
            </a:r>
          </a:p>
        </p:txBody>
      </p:sp>
      <p:sp>
        <p:nvSpPr>
          <p:cNvPr id="10" name="Rechthoek 9">
            <a:extLst>
              <a:ext uri="{FF2B5EF4-FFF2-40B4-BE49-F238E27FC236}">
                <a16:creationId xmlns:a16="http://schemas.microsoft.com/office/drawing/2014/main" id="{390924A0-A805-77A9-8189-E46397DE77C5}"/>
              </a:ext>
            </a:extLst>
          </p:cNvPr>
          <p:cNvSpPr/>
          <p:nvPr/>
        </p:nvSpPr>
        <p:spPr>
          <a:xfrm>
            <a:off x="7029259" y="5680374"/>
            <a:ext cx="4051882" cy="830510"/>
          </a:xfrm>
          <a:prstGeom prst="rect">
            <a:avLst/>
          </a:prstGeom>
          <a:no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i="1" dirty="0" err="1">
                <a:solidFill>
                  <a:schemeClr val="tx2"/>
                </a:solidFill>
                <a:latin typeface="+mj-lt"/>
                <a:ea typeface="Calibri" panose="020F0502020204030204" pitchFamily="34" charset="0"/>
              </a:rPr>
              <a:t>Computerindustrie</a:t>
            </a:r>
            <a:r>
              <a:rPr lang="en-US" sz="1400" i="1" dirty="0">
                <a:solidFill>
                  <a:schemeClr val="tx2"/>
                </a:solidFill>
                <a:latin typeface="+mj-lt"/>
                <a:ea typeface="Calibri" panose="020F0502020204030204" pitchFamily="34" charset="0"/>
              </a:rPr>
              <a:t>, </a:t>
            </a:r>
            <a:r>
              <a:rPr lang="en-US" sz="1400" i="1" dirty="0" err="1">
                <a:solidFill>
                  <a:schemeClr val="tx2"/>
                </a:solidFill>
                <a:latin typeface="+mj-lt"/>
                <a:ea typeface="Calibri" panose="020F0502020204030204" pitchFamily="34" charset="0"/>
              </a:rPr>
              <a:t>hovenier</a:t>
            </a:r>
            <a:r>
              <a:rPr lang="en-US" sz="1400" i="1" dirty="0">
                <a:solidFill>
                  <a:schemeClr val="tx2"/>
                </a:solidFill>
                <a:latin typeface="+mj-lt"/>
                <a:ea typeface="Calibri" panose="020F0502020204030204" pitchFamily="34" charset="0"/>
              </a:rPr>
              <a:t> </a:t>
            </a:r>
            <a:r>
              <a:rPr lang="en-US" sz="1400" i="1" dirty="0" err="1">
                <a:solidFill>
                  <a:schemeClr val="tx2"/>
                </a:solidFill>
                <a:latin typeface="+mj-lt"/>
                <a:ea typeface="Calibri" panose="020F0502020204030204" pitchFamily="34" charset="0"/>
              </a:rPr>
              <a:t>industrie</a:t>
            </a:r>
            <a:r>
              <a:rPr lang="en-US" sz="1400" i="1" dirty="0">
                <a:solidFill>
                  <a:schemeClr val="tx2"/>
                </a:solidFill>
                <a:latin typeface="+mj-lt"/>
                <a:ea typeface="Calibri" panose="020F0502020204030204" pitchFamily="34" charset="0"/>
              </a:rPr>
              <a:t>, </a:t>
            </a:r>
            <a:r>
              <a:rPr lang="en-US" sz="1400" i="1" dirty="0" err="1">
                <a:solidFill>
                  <a:schemeClr val="tx2"/>
                </a:solidFill>
                <a:latin typeface="+mj-lt"/>
                <a:ea typeface="Calibri" panose="020F0502020204030204" pitchFamily="34" charset="0"/>
              </a:rPr>
              <a:t>meubelindustrie</a:t>
            </a:r>
            <a:endParaRPr lang="nl-NL" sz="1400" i="1" dirty="0">
              <a:solidFill>
                <a:schemeClr val="tx2"/>
              </a:solidFill>
              <a:latin typeface="+mj-lt"/>
            </a:endParaRPr>
          </a:p>
        </p:txBody>
      </p:sp>
      <p:sp>
        <p:nvSpPr>
          <p:cNvPr id="11" name="Rechthoek 10">
            <a:extLst>
              <a:ext uri="{FF2B5EF4-FFF2-40B4-BE49-F238E27FC236}">
                <a16:creationId xmlns:a16="http://schemas.microsoft.com/office/drawing/2014/main" id="{1F3812AC-6F8A-0D1A-41A8-BE92188D4CC9}"/>
              </a:ext>
            </a:extLst>
          </p:cNvPr>
          <p:cNvSpPr/>
          <p:nvPr/>
        </p:nvSpPr>
        <p:spPr>
          <a:xfrm>
            <a:off x="1110859" y="5684817"/>
            <a:ext cx="4051882" cy="830510"/>
          </a:xfrm>
          <a:prstGeom prst="rect">
            <a:avLst/>
          </a:prstGeom>
          <a:no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1400" i="1" dirty="0">
                <a:solidFill>
                  <a:schemeClr val="tx2"/>
                </a:solidFill>
                <a:latin typeface="+mj-lt"/>
                <a:ea typeface="Calibri" panose="020F0502020204030204" pitchFamily="34" charset="0"/>
              </a:rPr>
              <a:t>garagebedrijven</a:t>
            </a:r>
            <a:endParaRPr lang="nl-NL" sz="1400" i="1" dirty="0">
              <a:solidFill>
                <a:schemeClr val="tx2"/>
              </a:solidFill>
              <a:latin typeface="+mj-lt"/>
            </a:endParaRPr>
          </a:p>
        </p:txBody>
      </p:sp>
      <p:sp>
        <p:nvSpPr>
          <p:cNvPr id="4" name="Tijdelijke aanduiding voor datum 3">
            <a:extLst>
              <a:ext uri="{FF2B5EF4-FFF2-40B4-BE49-F238E27FC236}">
                <a16:creationId xmlns:a16="http://schemas.microsoft.com/office/drawing/2014/main" id="{E8ED5D77-DE95-2CA8-14F1-3041802269EB}"/>
              </a:ext>
            </a:extLst>
          </p:cNvPr>
          <p:cNvSpPr>
            <a:spLocks noGrp="1"/>
          </p:cNvSpPr>
          <p:nvPr>
            <p:ph type="dt" sz="half" idx="10"/>
          </p:nvPr>
        </p:nvSpPr>
        <p:spPr/>
        <p:txBody>
          <a:bodyPr/>
          <a:lstStyle/>
          <a:p>
            <a:r>
              <a:rPr lang="nl-NL"/>
              <a:t>8 januari 2025</a:t>
            </a:r>
            <a:endParaRPr lang="nl-NL" dirty="0"/>
          </a:p>
        </p:txBody>
      </p:sp>
      <p:sp>
        <p:nvSpPr>
          <p:cNvPr id="5" name="Tijdelijke aanduiding voor voettekst 4">
            <a:extLst>
              <a:ext uri="{FF2B5EF4-FFF2-40B4-BE49-F238E27FC236}">
                <a16:creationId xmlns:a16="http://schemas.microsoft.com/office/drawing/2014/main" id="{3C027180-4101-BCD2-3693-A70A95E54B92}"/>
              </a:ext>
            </a:extLst>
          </p:cNvPr>
          <p:cNvSpPr>
            <a:spLocks noGrp="1"/>
          </p:cNvSpPr>
          <p:nvPr>
            <p:ph type="ftr" sz="quarter" idx="11"/>
          </p:nvPr>
        </p:nvSpPr>
        <p:spPr>
          <a:xfrm>
            <a:off x="434898" y="6247453"/>
            <a:ext cx="5003800" cy="322075"/>
          </a:xfrm>
        </p:spPr>
        <p:txBody>
          <a:bodyPr/>
          <a:lstStyle/>
          <a:p>
            <a:r>
              <a:rPr lang="nl-NL" dirty="0"/>
              <a:t>Inspectieresultaten Arbozorg in de hotel- en restaurantbranche | Publicatie | Nederlandse Arbeidsinspectie (nlarbeidsinspectie.nl)</a:t>
            </a:r>
          </a:p>
        </p:txBody>
      </p:sp>
    </p:spTree>
    <p:extLst>
      <p:ext uri="{BB962C8B-B14F-4D97-AF65-F5344CB8AC3E}">
        <p14:creationId xmlns:p14="http://schemas.microsoft.com/office/powerpoint/2010/main" val="3618301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B6127-D13D-2449-BE72-7E68E7799FA7}"/>
              </a:ext>
            </a:extLst>
          </p:cNvPr>
          <p:cNvSpPr>
            <a:spLocks noGrp="1"/>
          </p:cNvSpPr>
          <p:nvPr>
            <p:ph type="title"/>
          </p:nvPr>
        </p:nvSpPr>
        <p:spPr/>
        <p:txBody>
          <a:bodyPr>
            <a:normAutofit/>
          </a:bodyPr>
          <a:lstStyle/>
          <a:p>
            <a:r>
              <a:rPr lang="nl-NL" sz="4400" dirty="0">
                <a:latin typeface="Calibri" panose="020F0502020204030204" pitchFamily="34" charset="0"/>
              </a:rPr>
              <a:t>Effect research</a:t>
            </a:r>
            <a:endParaRPr lang="nl-NL" sz="4000" dirty="0"/>
          </a:p>
        </p:txBody>
      </p:sp>
      <p:sp>
        <p:nvSpPr>
          <p:cNvPr id="3" name="Tijdelijke aanduiding voor tekst 2">
            <a:extLst>
              <a:ext uri="{FF2B5EF4-FFF2-40B4-BE49-F238E27FC236}">
                <a16:creationId xmlns:a16="http://schemas.microsoft.com/office/drawing/2014/main" id="{163316C7-4AEB-B742-B0E1-317024B4273F}"/>
              </a:ext>
            </a:extLst>
          </p:cNvPr>
          <p:cNvSpPr>
            <a:spLocks noGrp="1"/>
          </p:cNvSpPr>
          <p:nvPr>
            <p:ph type="body" sz="quarter" idx="15"/>
          </p:nvPr>
        </p:nvSpPr>
        <p:spPr/>
        <p:txBody>
          <a:bodyPr>
            <a:normAutofit fontScale="92500" lnSpcReduction="20000"/>
          </a:bodyPr>
          <a:lstStyle/>
          <a:p>
            <a:r>
              <a:rPr lang="nl-NL" dirty="0">
                <a:latin typeface="+mj-lt"/>
              </a:rPr>
              <a:t>In het bijzonder moedigt de verzoekbrief werkgevers aan om documenten op te stellen en op te sturen</a:t>
            </a:r>
          </a:p>
        </p:txBody>
      </p:sp>
      <p:sp>
        <p:nvSpPr>
          <p:cNvPr id="4" name="Tijdelijke aanduiding voor tekst 3">
            <a:extLst>
              <a:ext uri="{FF2B5EF4-FFF2-40B4-BE49-F238E27FC236}">
                <a16:creationId xmlns:a16="http://schemas.microsoft.com/office/drawing/2014/main" id="{2B91E429-18C3-7742-BF3A-874A27BEDF3E}"/>
              </a:ext>
            </a:extLst>
          </p:cNvPr>
          <p:cNvSpPr>
            <a:spLocks noGrp="1"/>
          </p:cNvSpPr>
          <p:nvPr>
            <p:ph type="body" sz="quarter" idx="16"/>
          </p:nvPr>
        </p:nvSpPr>
        <p:spPr/>
        <p:txBody>
          <a:bodyPr>
            <a:normAutofit lnSpcReduction="10000"/>
          </a:bodyPr>
          <a:lstStyle/>
          <a:p>
            <a:r>
              <a:rPr lang="nl-NL" dirty="0"/>
              <a:t>Controleren op aanwezigheid alleen is niet genoeg, kwaliteit is belangrijk</a:t>
            </a:r>
          </a:p>
        </p:txBody>
      </p:sp>
      <p:sp>
        <p:nvSpPr>
          <p:cNvPr id="5" name="Tijdelijke aanduiding voor tekst 4">
            <a:extLst>
              <a:ext uri="{FF2B5EF4-FFF2-40B4-BE49-F238E27FC236}">
                <a16:creationId xmlns:a16="http://schemas.microsoft.com/office/drawing/2014/main" id="{C3D4899A-D739-774F-960B-7963AD868D16}"/>
              </a:ext>
            </a:extLst>
          </p:cNvPr>
          <p:cNvSpPr>
            <a:spLocks noGrp="1"/>
          </p:cNvSpPr>
          <p:nvPr>
            <p:ph type="body" sz="quarter" idx="17"/>
          </p:nvPr>
        </p:nvSpPr>
        <p:spPr/>
        <p:txBody>
          <a:bodyPr>
            <a:normAutofit fontScale="92500"/>
          </a:bodyPr>
          <a:lstStyle/>
          <a:p>
            <a:r>
              <a:rPr lang="nl-NL" dirty="0"/>
              <a:t>Werkgevers betwijfelen of het opstellen van een RI&amp;E leidt tot meer veiligheid op de werkvloer</a:t>
            </a:r>
          </a:p>
        </p:txBody>
      </p:sp>
      <p:sp>
        <p:nvSpPr>
          <p:cNvPr id="6" name="Tijdelijke aanduiding voor tekst 5">
            <a:extLst>
              <a:ext uri="{FF2B5EF4-FFF2-40B4-BE49-F238E27FC236}">
                <a16:creationId xmlns:a16="http://schemas.microsoft.com/office/drawing/2014/main" id="{911613B2-64BD-C345-AA96-A9491BDCFCE2}"/>
              </a:ext>
            </a:extLst>
          </p:cNvPr>
          <p:cNvSpPr>
            <a:spLocks noGrp="1"/>
          </p:cNvSpPr>
          <p:nvPr>
            <p:ph type="body" sz="quarter" idx="18"/>
          </p:nvPr>
        </p:nvSpPr>
        <p:spPr/>
        <p:txBody>
          <a:bodyPr>
            <a:normAutofit lnSpcReduction="10000"/>
          </a:bodyPr>
          <a:lstStyle/>
          <a:p>
            <a:r>
              <a:rPr lang="nl-NL" dirty="0"/>
              <a:t>Werkgevers moeten zien dat de overheid de regels serieus neemt, niet alleen op papier</a:t>
            </a:r>
          </a:p>
        </p:txBody>
      </p:sp>
      <p:sp>
        <p:nvSpPr>
          <p:cNvPr id="7" name="Tijdelijke aanduiding voor tekst 6">
            <a:extLst>
              <a:ext uri="{FF2B5EF4-FFF2-40B4-BE49-F238E27FC236}">
                <a16:creationId xmlns:a16="http://schemas.microsoft.com/office/drawing/2014/main" id="{8FDA5319-2E1B-D440-B970-93978DD59543}"/>
              </a:ext>
            </a:extLst>
          </p:cNvPr>
          <p:cNvSpPr>
            <a:spLocks noGrp="1"/>
          </p:cNvSpPr>
          <p:nvPr>
            <p:ph type="body" sz="quarter" idx="19"/>
          </p:nvPr>
        </p:nvSpPr>
        <p:spPr/>
        <p:txBody>
          <a:bodyPr>
            <a:noAutofit/>
          </a:bodyPr>
          <a:lstStyle/>
          <a:p>
            <a:r>
              <a:rPr lang="nl-NL" sz="1700" dirty="0">
                <a:latin typeface="+mj-lt"/>
                <a:ea typeface="Calibri" panose="020F0502020204030204" pitchFamily="34" charset="0"/>
                <a:cs typeface="Times New Roman" panose="02020603050405020304" pitchFamily="18" charset="0"/>
              </a:rPr>
              <a:t>Administratief toezicht alleen is niet voldoende; Fysieke inspectie in de praktijk is belangrijk</a:t>
            </a:r>
            <a:endParaRPr lang="nl-NL" sz="1700" dirty="0">
              <a:effectLst/>
              <a:latin typeface="+mj-lt"/>
              <a:ea typeface="Calibri" panose="020F0502020204030204" pitchFamily="34" charset="0"/>
              <a:cs typeface="Times New Roman" panose="02020603050405020304" pitchFamily="18" charset="0"/>
            </a:endParaRPr>
          </a:p>
        </p:txBody>
      </p:sp>
      <p:sp>
        <p:nvSpPr>
          <p:cNvPr id="8" name="Tijdelijke aanduiding voor datum 7">
            <a:extLst>
              <a:ext uri="{FF2B5EF4-FFF2-40B4-BE49-F238E27FC236}">
                <a16:creationId xmlns:a16="http://schemas.microsoft.com/office/drawing/2014/main" id="{992D4064-01A3-1E4B-A23E-CF03E5D99FA8}"/>
              </a:ext>
            </a:extLst>
          </p:cNvPr>
          <p:cNvSpPr>
            <a:spLocks noGrp="1"/>
          </p:cNvSpPr>
          <p:nvPr>
            <p:ph type="dt" sz="half" idx="20"/>
          </p:nvPr>
        </p:nvSpPr>
        <p:spPr/>
        <p:txBody>
          <a:bodyPr/>
          <a:lstStyle/>
          <a:p>
            <a:r>
              <a:rPr lang="nl-NL"/>
              <a:t>8 januari 2025</a:t>
            </a:r>
            <a:endParaRPr lang="nl-NL" dirty="0"/>
          </a:p>
        </p:txBody>
      </p:sp>
      <p:sp>
        <p:nvSpPr>
          <p:cNvPr id="9" name="Tijdelijke aanduiding voor voettekst 8">
            <a:extLst>
              <a:ext uri="{FF2B5EF4-FFF2-40B4-BE49-F238E27FC236}">
                <a16:creationId xmlns:a16="http://schemas.microsoft.com/office/drawing/2014/main" id="{B47DFC8D-34F0-B24B-8174-F3782A9BA0FC}"/>
              </a:ext>
            </a:extLst>
          </p:cNvPr>
          <p:cNvSpPr>
            <a:spLocks noGrp="1"/>
          </p:cNvSpPr>
          <p:nvPr>
            <p:ph type="ftr" sz="quarter" idx="21"/>
          </p:nvPr>
        </p:nvSpPr>
        <p:spPr/>
        <p:txBody>
          <a:bodyPr/>
          <a:lstStyle/>
          <a:p>
            <a:r>
              <a:rPr lang="nl-NL"/>
              <a:t>Inspectieresultaten Arbozorg in de hotel- en restaurantbranche | Publicatie | Nederlandse Arbeidsinspectie (nlarbeidsinspectie.nl)</a:t>
            </a:r>
            <a:endParaRPr lang="nl-NL" dirty="0"/>
          </a:p>
        </p:txBody>
      </p:sp>
      <p:sp>
        <p:nvSpPr>
          <p:cNvPr id="11" name="Tijdelijke aanduiding voor tekst 10">
            <a:extLst>
              <a:ext uri="{FF2B5EF4-FFF2-40B4-BE49-F238E27FC236}">
                <a16:creationId xmlns:a16="http://schemas.microsoft.com/office/drawing/2014/main" id="{53ACAEFA-3B15-C74E-86A8-ACBBC47B1490}"/>
              </a:ext>
            </a:extLst>
          </p:cNvPr>
          <p:cNvSpPr>
            <a:spLocks noGrp="1"/>
          </p:cNvSpPr>
          <p:nvPr>
            <p:ph type="body" sz="quarter" idx="10"/>
          </p:nvPr>
        </p:nvSpPr>
        <p:spPr/>
        <p:txBody>
          <a:bodyPr/>
          <a:lstStyle/>
          <a:p>
            <a:r>
              <a:rPr lang="nl-NL" dirty="0"/>
              <a:t>1</a:t>
            </a:r>
          </a:p>
        </p:txBody>
      </p:sp>
      <p:sp>
        <p:nvSpPr>
          <p:cNvPr id="12" name="Tijdelijke aanduiding voor tekst 11">
            <a:extLst>
              <a:ext uri="{FF2B5EF4-FFF2-40B4-BE49-F238E27FC236}">
                <a16:creationId xmlns:a16="http://schemas.microsoft.com/office/drawing/2014/main" id="{B0E59441-3307-AD42-A97C-DEC7B511B9B5}"/>
              </a:ext>
            </a:extLst>
          </p:cNvPr>
          <p:cNvSpPr>
            <a:spLocks noGrp="1"/>
          </p:cNvSpPr>
          <p:nvPr>
            <p:ph type="body" sz="quarter" idx="11"/>
          </p:nvPr>
        </p:nvSpPr>
        <p:spPr/>
        <p:txBody>
          <a:bodyPr/>
          <a:lstStyle/>
          <a:p>
            <a:r>
              <a:rPr lang="nl-NL" dirty="0"/>
              <a:t>2</a:t>
            </a:r>
          </a:p>
        </p:txBody>
      </p:sp>
      <p:sp>
        <p:nvSpPr>
          <p:cNvPr id="13" name="Tijdelijke aanduiding voor tekst 12">
            <a:extLst>
              <a:ext uri="{FF2B5EF4-FFF2-40B4-BE49-F238E27FC236}">
                <a16:creationId xmlns:a16="http://schemas.microsoft.com/office/drawing/2014/main" id="{954BA004-BA68-B54A-AAB4-D79C92CB57B2}"/>
              </a:ext>
            </a:extLst>
          </p:cNvPr>
          <p:cNvSpPr>
            <a:spLocks noGrp="1"/>
          </p:cNvSpPr>
          <p:nvPr>
            <p:ph type="body" sz="quarter" idx="12"/>
          </p:nvPr>
        </p:nvSpPr>
        <p:spPr/>
        <p:txBody>
          <a:bodyPr/>
          <a:lstStyle/>
          <a:p>
            <a:r>
              <a:rPr lang="nl-NL" dirty="0"/>
              <a:t>3</a:t>
            </a:r>
          </a:p>
        </p:txBody>
      </p:sp>
      <p:sp>
        <p:nvSpPr>
          <p:cNvPr id="14" name="Tijdelijke aanduiding voor tekst 13">
            <a:extLst>
              <a:ext uri="{FF2B5EF4-FFF2-40B4-BE49-F238E27FC236}">
                <a16:creationId xmlns:a16="http://schemas.microsoft.com/office/drawing/2014/main" id="{E134D580-4EFA-E44A-B6CF-92234122BAB4}"/>
              </a:ext>
            </a:extLst>
          </p:cNvPr>
          <p:cNvSpPr>
            <a:spLocks noGrp="1"/>
          </p:cNvSpPr>
          <p:nvPr>
            <p:ph type="body" sz="quarter" idx="13"/>
          </p:nvPr>
        </p:nvSpPr>
        <p:spPr/>
        <p:txBody>
          <a:bodyPr/>
          <a:lstStyle/>
          <a:p>
            <a:r>
              <a:rPr lang="nl-NL" dirty="0"/>
              <a:t>4</a:t>
            </a:r>
          </a:p>
        </p:txBody>
      </p:sp>
      <p:sp>
        <p:nvSpPr>
          <p:cNvPr id="15" name="Tijdelijke aanduiding voor tekst 14">
            <a:extLst>
              <a:ext uri="{FF2B5EF4-FFF2-40B4-BE49-F238E27FC236}">
                <a16:creationId xmlns:a16="http://schemas.microsoft.com/office/drawing/2014/main" id="{B1C395F5-EAFB-CE40-89E1-D31477717627}"/>
              </a:ext>
            </a:extLst>
          </p:cNvPr>
          <p:cNvSpPr>
            <a:spLocks noGrp="1"/>
          </p:cNvSpPr>
          <p:nvPr>
            <p:ph type="body" sz="quarter" idx="14"/>
          </p:nvPr>
        </p:nvSpPr>
        <p:spPr/>
        <p:txBody>
          <a:bodyPr/>
          <a:lstStyle/>
          <a:p>
            <a:r>
              <a:rPr lang="nl-NL" dirty="0"/>
              <a:t>5</a:t>
            </a:r>
          </a:p>
        </p:txBody>
      </p:sp>
    </p:spTree>
    <p:extLst>
      <p:ext uri="{BB962C8B-B14F-4D97-AF65-F5344CB8AC3E}">
        <p14:creationId xmlns:p14="http://schemas.microsoft.com/office/powerpoint/2010/main" val="3245937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726C850C-7813-2149-B307-3ACE14DEEE67}"/>
              </a:ext>
            </a:extLst>
          </p:cNvPr>
          <p:cNvSpPr>
            <a:spLocks noGrp="1"/>
          </p:cNvSpPr>
          <p:nvPr>
            <p:ph type="title"/>
          </p:nvPr>
        </p:nvSpPr>
        <p:spPr/>
        <p:txBody>
          <a:bodyPr>
            <a:normAutofit fontScale="90000"/>
          </a:bodyPr>
          <a:lstStyle/>
          <a:p>
            <a:r>
              <a:rPr lang="nl-NL" dirty="0"/>
              <a:t>Huidige sectorale aanpak van veiligheid en gezondheid op het werk (sinds 2023</a:t>
            </a:r>
            <a:r>
              <a:rPr lang="en-US" dirty="0"/>
              <a:t>)</a:t>
            </a:r>
            <a:endParaRPr lang="nl-NL" dirty="0"/>
          </a:p>
        </p:txBody>
      </p:sp>
      <p:sp>
        <p:nvSpPr>
          <p:cNvPr id="11" name="Tijdelijke aanduiding voor tekst 10">
            <a:extLst>
              <a:ext uri="{FF2B5EF4-FFF2-40B4-BE49-F238E27FC236}">
                <a16:creationId xmlns:a16="http://schemas.microsoft.com/office/drawing/2014/main" id="{8766271E-8EF6-3027-E1E2-23B211245500}"/>
              </a:ext>
            </a:extLst>
          </p:cNvPr>
          <p:cNvSpPr>
            <a:spLocks noGrp="1"/>
          </p:cNvSpPr>
          <p:nvPr>
            <p:ph type="body" sz="quarter" idx="15"/>
          </p:nvPr>
        </p:nvSpPr>
        <p:spPr/>
        <p:txBody>
          <a:bodyPr>
            <a:noAutofit/>
          </a:bodyPr>
          <a:lstStyle/>
          <a:p>
            <a:r>
              <a:rPr lang="nl-NL" dirty="0"/>
              <a:t>Informatie, communicatie in samenwerking met de industrie over het belang van arbozorg en basisdocumenten</a:t>
            </a:r>
          </a:p>
        </p:txBody>
      </p:sp>
      <p:sp>
        <p:nvSpPr>
          <p:cNvPr id="12" name="Tijdelijke aanduiding voor tekst 11">
            <a:extLst>
              <a:ext uri="{FF2B5EF4-FFF2-40B4-BE49-F238E27FC236}">
                <a16:creationId xmlns:a16="http://schemas.microsoft.com/office/drawing/2014/main" id="{167F68F0-04F4-15E2-9C85-FC58B3AF0AEA}"/>
              </a:ext>
            </a:extLst>
          </p:cNvPr>
          <p:cNvSpPr>
            <a:spLocks noGrp="1"/>
          </p:cNvSpPr>
          <p:nvPr>
            <p:ph type="body" sz="quarter" idx="16"/>
          </p:nvPr>
        </p:nvSpPr>
        <p:spPr>
          <a:xfrm>
            <a:off x="7791732" y="2330919"/>
            <a:ext cx="3766856" cy="817562"/>
          </a:xfrm>
        </p:spPr>
        <p:txBody>
          <a:bodyPr>
            <a:noAutofit/>
          </a:bodyPr>
          <a:lstStyle/>
          <a:p>
            <a:r>
              <a:rPr lang="nl-NL" dirty="0"/>
              <a:t>Aankondiging van de Arbeidsinspectie over het project veiligheid en gezondheid op het werk in de sector</a:t>
            </a:r>
          </a:p>
        </p:txBody>
      </p:sp>
      <p:sp>
        <p:nvSpPr>
          <p:cNvPr id="13" name="Tijdelijke aanduiding voor tekst 12">
            <a:extLst>
              <a:ext uri="{FF2B5EF4-FFF2-40B4-BE49-F238E27FC236}">
                <a16:creationId xmlns:a16="http://schemas.microsoft.com/office/drawing/2014/main" id="{D41607C0-DB54-F079-0E5E-CB5C122A6DC0}"/>
              </a:ext>
            </a:extLst>
          </p:cNvPr>
          <p:cNvSpPr>
            <a:spLocks noGrp="1"/>
          </p:cNvSpPr>
          <p:nvPr>
            <p:ph type="body" sz="quarter" idx="17"/>
          </p:nvPr>
        </p:nvSpPr>
        <p:spPr>
          <a:xfrm>
            <a:off x="7791732" y="3569747"/>
            <a:ext cx="3766856" cy="817562"/>
          </a:xfrm>
        </p:spPr>
        <p:txBody>
          <a:bodyPr>
            <a:noAutofit/>
          </a:bodyPr>
          <a:lstStyle/>
          <a:p>
            <a:r>
              <a:rPr lang="nl-NL" dirty="0"/>
              <a:t>Verzoekbrief aan werkgevers binnen de sector en doelgroep om basisdocumenten digitaal aan te leveren</a:t>
            </a:r>
          </a:p>
        </p:txBody>
      </p:sp>
      <p:sp>
        <p:nvSpPr>
          <p:cNvPr id="14" name="Tijdelijke aanduiding voor tekst 13">
            <a:extLst>
              <a:ext uri="{FF2B5EF4-FFF2-40B4-BE49-F238E27FC236}">
                <a16:creationId xmlns:a16="http://schemas.microsoft.com/office/drawing/2014/main" id="{CEA5FFFA-6559-9254-F4C1-1951ADFBB54F}"/>
              </a:ext>
            </a:extLst>
          </p:cNvPr>
          <p:cNvSpPr>
            <a:spLocks noGrp="1"/>
          </p:cNvSpPr>
          <p:nvPr>
            <p:ph type="body" sz="quarter" idx="18"/>
          </p:nvPr>
        </p:nvSpPr>
        <p:spPr>
          <a:xfrm>
            <a:off x="7791732" y="4568791"/>
            <a:ext cx="3766856" cy="817562"/>
          </a:xfrm>
        </p:spPr>
        <p:txBody>
          <a:bodyPr>
            <a:normAutofit lnSpcReduction="10000"/>
          </a:bodyPr>
          <a:lstStyle/>
          <a:p>
            <a:r>
              <a:rPr lang="nl-NL" dirty="0"/>
              <a:t>Inspecteurs beoordelen ingediende documenten op aanwezigheid en volledigheid*</a:t>
            </a:r>
          </a:p>
        </p:txBody>
      </p:sp>
      <p:sp>
        <p:nvSpPr>
          <p:cNvPr id="15" name="Tijdelijke aanduiding voor tekst 14">
            <a:extLst>
              <a:ext uri="{FF2B5EF4-FFF2-40B4-BE49-F238E27FC236}">
                <a16:creationId xmlns:a16="http://schemas.microsoft.com/office/drawing/2014/main" id="{271DE9E7-106C-DF1A-0E31-917B8991AFD5}"/>
              </a:ext>
            </a:extLst>
          </p:cNvPr>
          <p:cNvSpPr>
            <a:spLocks noGrp="1"/>
          </p:cNvSpPr>
          <p:nvPr>
            <p:ph type="body" sz="quarter" idx="19"/>
          </p:nvPr>
        </p:nvSpPr>
        <p:spPr>
          <a:xfrm>
            <a:off x="7791732" y="5725926"/>
            <a:ext cx="3766856" cy="817562"/>
          </a:xfrm>
        </p:spPr>
        <p:txBody>
          <a:bodyPr>
            <a:noAutofit/>
          </a:bodyPr>
          <a:lstStyle/>
          <a:p>
            <a:r>
              <a:rPr lang="nl-NL" dirty="0"/>
              <a:t>Inspecteurs bezoeken werkgevers waar de kwaliteit van de documenten onvoldoende is*</a:t>
            </a:r>
          </a:p>
        </p:txBody>
      </p:sp>
      <p:sp>
        <p:nvSpPr>
          <p:cNvPr id="5" name="Tijdelijke aanduiding voor voettekst 4">
            <a:extLst>
              <a:ext uri="{FF2B5EF4-FFF2-40B4-BE49-F238E27FC236}">
                <a16:creationId xmlns:a16="http://schemas.microsoft.com/office/drawing/2014/main" id="{4468D96A-E295-F445-8815-D7CD8FFC217E}"/>
              </a:ext>
            </a:extLst>
          </p:cNvPr>
          <p:cNvSpPr>
            <a:spLocks noGrp="1"/>
          </p:cNvSpPr>
          <p:nvPr>
            <p:ph type="ftr" sz="quarter" idx="21"/>
          </p:nvPr>
        </p:nvSpPr>
        <p:spPr/>
        <p:txBody>
          <a:bodyPr/>
          <a:lstStyle/>
          <a:p>
            <a:r>
              <a:rPr lang="nl-NL">
                <a:solidFill>
                  <a:schemeClr val="bg1">
                    <a:lumMod val="75000"/>
                  </a:schemeClr>
                </a:solidFill>
              </a:rPr>
              <a:t>Inspectieresultaten Arbozorg in de hotel- en restaurantbranche | Publicatie | Nederlandse Arbeidsinspectie (nlarbeidsinspectie.nl)</a:t>
            </a:r>
            <a:endParaRPr lang="nl-NL" dirty="0">
              <a:solidFill>
                <a:schemeClr val="bg1">
                  <a:lumMod val="75000"/>
                </a:schemeClr>
              </a:solidFill>
            </a:endParaRPr>
          </a:p>
        </p:txBody>
      </p:sp>
      <p:sp>
        <p:nvSpPr>
          <p:cNvPr id="7" name="Tijdelijke aanduiding voor tekst 6">
            <a:extLst>
              <a:ext uri="{FF2B5EF4-FFF2-40B4-BE49-F238E27FC236}">
                <a16:creationId xmlns:a16="http://schemas.microsoft.com/office/drawing/2014/main" id="{41B58BB5-676B-9AE6-E23D-89604F7F6718}"/>
              </a:ext>
            </a:extLst>
          </p:cNvPr>
          <p:cNvSpPr>
            <a:spLocks noGrp="1"/>
          </p:cNvSpPr>
          <p:nvPr>
            <p:ph type="body" sz="quarter" idx="10"/>
          </p:nvPr>
        </p:nvSpPr>
        <p:spPr/>
        <p:txBody>
          <a:bodyPr>
            <a:normAutofit/>
          </a:bodyPr>
          <a:lstStyle/>
          <a:p>
            <a:r>
              <a:rPr lang="nl-NL" dirty="0"/>
              <a:t>1</a:t>
            </a:r>
          </a:p>
        </p:txBody>
      </p:sp>
      <p:sp>
        <p:nvSpPr>
          <p:cNvPr id="8" name="Tijdelijke aanduiding voor tekst 7">
            <a:extLst>
              <a:ext uri="{FF2B5EF4-FFF2-40B4-BE49-F238E27FC236}">
                <a16:creationId xmlns:a16="http://schemas.microsoft.com/office/drawing/2014/main" id="{C8C427D5-365C-6899-C30F-4E357B520E87}"/>
              </a:ext>
            </a:extLst>
          </p:cNvPr>
          <p:cNvSpPr>
            <a:spLocks noGrp="1"/>
          </p:cNvSpPr>
          <p:nvPr>
            <p:ph type="body" sz="quarter" idx="11"/>
          </p:nvPr>
        </p:nvSpPr>
        <p:spPr/>
        <p:txBody>
          <a:bodyPr>
            <a:normAutofit/>
          </a:bodyPr>
          <a:lstStyle/>
          <a:p>
            <a:r>
              <a:rPr lang="nl-NL" dirty="0"/>
              <a:t>2</a:t>
            </a:r>
          </a:p>
        </p:txBody>
      </p:sp>
      <p:sp>
        <p:nvSpPr>
          <p:cNvPr id="2" name="Tijdelijke aanduiding voor inhoud 1">
            <a:extLst>
              <a:ext uri="{FF2B5EF4-FFF2-40B4-BE49-F238E27FC236}">
                <a16:creationId xmlns:a16="http://schemas.microsoft.com/office/drawing/2014/main" id="{F27A31E2-974D-7643-B584-9B3068A98DD3}"/>
              </a:ext>
            </a:extLst>
          </p:cNvPr>
          <p:cNvSpPr>
            <a:spLocks noGrp="1"/>
          </p:cNvSpPr>
          <p:nvPr>
            <p:ph type="body" sz="quarter" idx="12"/>
          </p:nvPr>
        </p:nvSpPr>
        <p:spPr/>
        <p:txBody>
          <a:bodyPr>
            <a:normAutofit/>
          </a:bodyPr>
          <a:lstStyle/>
          <a:p>
            <a:r>
              <a:rPr lang="nl-NL" dirty="0">
                <a:effectLst/>
                <a:latin typeface="+mj-lt"/>
                <a:ea typeface="Calibri" panose="020F0502020204030204" pitchFamily="34" charset="0"/>
              </a:rPr>
              <a:t>3</a:t>
            </a:r>
          </a:p>
        </p:txBody>
      </p:sp>
      <p:sp>
        <p:nvSpPr>
          <p:cNvPr id="9" name="Tijdelijke aanduiding voor inhoud 8">
            <a:extLst>
              <a:ext uri="{FF2B5EF4-FFF2-40B4-BE49-F238E27FC236}">
                <a16:creationId xmlns:a16="http://schemas.microsoft.com/office/drawing/2014/main" id="{26D7DCF5-702C-7D74-4017-B27C4E59A6AC}"/>
              </a:ext>
            </a:extLst>
          </p:cNvPr>
          <p:cNvSpPr>
            <a:spLocks noGrp="1"/>
          </p:cNvSpPr>
          <p:nvPr>
            <p:ph type="body" sz="quarter" idx="13"/>
          </p:nvPr>
        </p:nvSpPr>
        <p:spPr/>
        <p:txBody>
          <a:bodyPr>
            <a:normAutofit/>
          </a:bodyPr>
          <a:lstStyle/>
          <a:p>
            <a:r>
              <a:rPr lang="nl-NL" dirty="0"/>
              <a:t>4</a:t>
            </a:r>
          </a:p>
        </p:txBody>
      </p:sp>
      <p:sp>
        <p:nvSpPr>
          <p:cNvPr id="10" name="Tijdelijke aanduiding voor tekst 9">
            <a:extLst>
              <a:ext uri="{FF2B5EF4-FFF2-40B4-BE49-F238E27FC236}">
                <a16:creationId xmlns:a16="http://schemas.microsoft.com/office/drawing/2014/main" id="{B90858F3-1B84-F082-8040-841A322290AD}"/>
              </a:ext>
            </a:extLst>
          </p:cNvPr>
          <p:cNvSpPr>
            <a:spLocks noGrp="1"/>
          </p:cNvSpPr>
          <p:nvPr>
            <p:ph type="body" sz="quarter" idx="14"/>
          </p:nvPr>
        </p:nvSpPr>
        <p:spPr/>
        <p:txBody>
          <a:bodyPr/>
          <a:lstStyle/>
          <a:p>
            <a:r>
              <a:rPr lang="nl-NL" dirty="0"/>
              <a:t>5</a:t>
            </a:r>
          </a:p>
        </p:txBody>
      </p:sp>
      <p:sp>
        <p:nvSpPr>
          <p:cNvPr id="4" name="Tijdelijke aanduiding voor datum 3">
            <a:extLst>
              <a:ext uri="{FF2B5EF4-FFF2-40B4-BE49-F238E27FC236}">
                <a16:creationId xmlns:a16="http://schemas.microsoft.com/office/drawing/2014/main" id="{97987324-5ED0-9338-9C40-360DF4E37DEA}"/>
              </a:ext>
            </a:extLst>
          </p:cNvPr>
          <p:cNvSpPr>
            <a:spLocks noGrp="1"/>
          </p:cNvSpPr>
          <p:nvPr>
            <p:ph type="dt" sz="half" idx="20"/>
          </p:nvPr>
        </p:nvSpPr>
        <p:spPr/>
        <p:txBody>
          <a:bodyPr/>
          <a:lstStyle/>
          <a:p>
            <a:r>
              <a:rPr lang="nl-NL"/>
              <a:t>8 januari 2025</a:t>
            </a:r>
            <a:endParaRPr lang="nl-NL" dirty="0"/>
          </a:p>
        </p:txBody>
      </p:sp>
    </p:spTree>
    <p:extLst>
      <p:ext uri="{BB962C8B-B14F-4D97-AF65-F5344CB8AC3E}">
        <p14:creationId xmlns:p14="http://schemas.microsoft.com/office/powerpoint/2010/main" val="2531039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jdelijke aanduiding voor inhoud 8">
            <a:extLst>
              <a:ext uri="{FF2B5EF4-FFF2-40B4-BE49-F238E27FC236}">
                <a16:creationId xmlns:a16="http://schemas.microsoft.com/office/drawing/2014/main" id="{C6D9D846-31E8-62D7-D81C-783CC97E93E4}"/>
              </a:ext>
            </a:extLst>
          </p:cNvPr>
          <p:cNvSpPr>
            <a:spLocks noGrp="1"/>
          </p:cNvSpPr>
          <p:nvPr>
            <p:ph idx="1"/>
          </p:nvPr>
        </p:nvSpPr>
        <p:spPr>
          <a:xfrm>
            <a:off x="635000" y="2289485"/>
            <a:ext cx="5461000" cy="3931928"/>
          </a:xfrm>
        </p:spPr>
        <p:txBody>
          <a:bodyPr numCol="1">
            <a:normAutofit/>
          </a:bodyPr>
          <a:lstStyle/>
          <a:p>
            <a:r>
              <a:rPr lang="nl-NL" sz="1800" dirty="0"/>
              <a:t>Looptijd 1 september 2022 – 1 maart 2023</a:t>
            </a:r>
          </a:p>
          <a:p>
            <a:r>
              <a:rPr lang="nl-NL" sz="1800" dirty="0"/>
              <a:t>Interventiemix: voorlichting, administratief en fysiek toezicht</a:t>
            </a:r>
          </a:p>
          <a:p>
            <a:r>
              <a:rPr lang="nl-NL" sz="1800" dirty="0"/>
              <a:t>678 werkgevers met 1-19 werknemers gecontroleerd (administratief)</a:t>
            </a:r>
          </a:p>
          <a:p>
            <a:r>
              <a:rPr lang="nl-NL" sz="1800" dirty="0"/>
              <a:t>181 inspecties op locatie (fysiek)</a:t>
            </a:r>
          </a:p>
          <a:p>
            <a:r>
              <a:rPr lang="nl-NL" sz="1800" dirty="0"/>
              <a:t>133x handhaving gericht op actualisatie van de basisdocumenten</a:t>
            </a:r>
          </a:p>
          <a:p>
            <a:r>
              <a:rPr lang="nl-NL" sz="1800" dirty="0"/>
              <a:t>13x een boeterapport</a:t>
            </a:r>
          </a:p>
          <a:p>
            <a:endParaRPr lang="nl-NL" sz="1800" dirty="0"/>
          </a:p>
          <a:p>
            <a:endParaRPr lang="nl-NL" sz="1800" dirty="0"/>
          </a:p>
        </p:txBody>
      </p:sp>
      <p:sp>
        <p:nvSpPr>
          <p:cNvPr id="8" name="Titel 7">
            <a:extLst>
              <a:ext uri="{FF2B5EF4-FFF2-40B4-BE49-F238E27FC236}">
                <a16:creationId xmlns:a16="http://schemas.microsoft.com/office/drawing/2014/main" id="{FDD07FC6-2FEC-150F-BCA6-B94E1B5CDB0A}"/>
              </a:ext>
            </a:extLst>
          </p:cNvPr>
          <p:cNvSpPr>
            <a:spLocks noGrp="1"/>
          </p:cNvSpPr>
          <p:nvPr>
            <p:ph type="title"/>
          </p:nvPr>
        </p:nvSpPr>
        <p:spPr/>
        <p:txBody>
          <a:bodyPr/>
          <a:lstStyle/>
          <a:p>
            <a:r>
              <a:rPr lang="nl-NL" dirty="0"/>
              <a:t>Resultaten Hotel- en restaurantbranche</a:t>
            </a:r>
          </a:p>
        </p:txBody>
      </p:sp>
      <p:sp>
        <p:nvSpPr>
          <p:cNvPr id="5" name="Tijdelijke aanduiding voor datum 4">
            <a:extLst>
              <a:ext uri="{FF2B5EF4-FFF2-40B4-BE49-F238E27FC236}">
                <a16:creationId xmlns:a16="http://schemas.microsoft.com/office/drawing/2014/main" id="{A099FEED-D0E4-35A6-EA82-F22A1C96FAB6}"/>
              </a:ext>
            </a:extLst>
          </p:cNvPr>
          <p:cNvSpPr>
            <a:spLocks noGrp="1"/>
          </p:cNvSpPr>
          <p:nvPr>
            <p:ph type="dt" sz="half" idx="10"/>
          </p:nvPr>
        </p:nvSpPr>
        <p:spPr/>
        <p:txBody>
          <a:bodyPr/>
          <a:lstStyle/>
          <a:p>
            <a:r>
              <a:rPr lang="nl-NL"/>
              <a:t>8 januari 2025</a:t>
            </a:r>
            <a:endParaRPr lang="nl-NL" dirty="0"/>
          </a:p>
        </p:txBody>
      </p:sp>
      <p:sp>
        <p:nvSpPr>
          <p:cNvPr id="6" name="Tijdelijke aanduiding voor voettekst 5">
            <a:extLst>
              <a:ext uri="{FF2B5EF4-FFF2-40B4-BE49-F238E27FC236}">
                <a16:creationId xmlns:a16="http://schemas.microsoft.com/office/drawing/2014/main" id="{77DD6935-F639-E9AC-DEE7-EF21504E18FB}"/>
              </a:ext>
            </a:extLst>
          </p:cNvPr>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pic>
        <p:nvPicPr>
          <p:cNvPr id="13" name="Afbeelding 12">
            <a:extLst>
              <a:ext uri="{FF2B5EF4-FFF2-40B4-BE49-F238E27FC236}">
                <a16:creationId xmlns:a16="http://schemas.microsoft.com/office/drawing/2014/main" id="{F8A974A4-57DE-B211-F4AA-3DF0C6B876AE}"/>
              </a:ext>
            </a:extLst>
          </p:cNvPr>
          <p:cNvPicPr>
            <a:picLocks noChangeAspect="1"/>
          </p:cNvPicPr>
          <p:nvPr/>
        </p:nvPicPr>
        <p:blipFill>
          <a:blip r:embed="rId3"/>
          <a:stretch>
            <a:fillRect/>
          </a:stretch>
        </p:blipFill>
        <p:spPr>
          <a:xfrm>
            <a:off x="6312693" y="2718083"/>
            <a:ext cx="5486400" cy="2314575"/>
          </a:xfrm>
          <a:prstGeom prst="rect">
            <a:avLst/>
          </a:prstGeom>
        </p:spPr>
      </p:pic>
      <p:sp>
        <p:nvSpPr>
          <p:cNvPr id="15" name="Tekstvak 14">
            <a:extLst>
              <a:ext uri="{FF2B5EF4-FFF2-40B4-BE49-F238E27FC236}">
                <a16:creationId xmlns:a16="http://schemas.microsoft.com/office/drawing/2014/main" id="{E72F4114-41FB-EC17-FFCF-142ABAD643D8}"/>
              </a:ext>
            </a:extLst>
          </p:cNvPr>
          <p:cNvSpPr txBox="1"/>
          <p:nvPr/>
        </p:nvSpPr>
        <p:spPr>
          <a:xfrm>
            <a:off x="6312693" y="5032658"/>
            <a:ext cx="5084649" cy="400110"/>
          </a:xfrm>
          <a:prstGeom prst="rect">
            <a:avLst/>
          </a:prstGeom>
          <a:noFill/>
        </p:spPr>
        <p:txBody>
          <a:bodyPr wrap="square">
            <a:spAutoFit/>
          </a:bodyPr>
          <a:lstStyle/>
          <a:p>
            <a:r>
              <a:rPr lang="nl-NL" sz="1000" dirty="0">
                <a:hlinkClick r:id="rId4"/>
              </a:rPr>
              <a:t>Inspectieresultaten Arbozorg in de hotel- en restaurantbranche | Publicatie | Nederlandse Arbeidsinspectie (nlarbeidsinspectie.nl)</a:t>
            </a:r>
            <a:endParaRPr lang="nl-NL" sz="1000" dirty="0"/>
          </a:p>
        </p:txBody>
      </p:sp>
    </p:spTree>
    <p:extLst>
      <p:ext uri="{BB962C8B-B14F-4D97-AF65-F5344CB8AC3E}">
        <p14:creationId xmlns:p14="http://schemas.microsoft.com/office/powerpoint/2010/main" val="2059595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91659A3B-DE98-A8D8-3947-B7493FF24E79}"/>
              </a:ext>
            </a:extLst>
          </p:cNvPr>
          <p:cNvSpPr>
            <a:spLocks noGrp="1"/>
          </p:cNvSpPr>
          <p:nvPr>
            <p:ph type="title"/>
          </p:nvPr>
        </p:nvSpPr>
        <p:spPr/>
        <p:txBody>
          <a:bodyPr/>
          <a:lstStyle/>
          <a:p>
            <a:r>
              <a:rPr lang="nl-NL" dirty="0"/>
              <a:t>Resultaten - overzicht</a:t>
            </a:r>
          </a:p>
        </p:txBody>
      </p:sp>
      <p:graphicFrame>
        <p:nvGraphicFramePr>
          <p:cNvPr id="5" name="Tabel 4">
            <a:extLst>
              <a:ext uri="{FF2B5EF4-FFF2-40B4-BE49-F238E27FC236}">
                <a16:creationId xmlns:a16="http://schemas.microsoft.com/office/drawing/2014/main" id="{3DF625A7-7C65-08A9-B6FF-219FF340B658}"/>
              </a:ext>
            </a:extLst>
          </p:cNvPr>
          <p:cNvGraphicFramePr>
            <a:graphicFrameLocks noGrp="1"/>
          </p:cNvGraphicFramePr>
          <p:nvPr>
            <p:extLst>
              <p:ext uri="{D42A27DB-BD31-4B8C-83A1-F6EECF244321}">
                <p14:modId xmlns:p14="http://schemas.microsoft.com/office/powerpoint/2010/main" val="1089775241"/>
              </p:ext>
            </p:extLst>
          </p:nvPr>
        </p:nvGraphicFramePr>
        <p:xfrm>
          <a:off x="1144419" y="2144047"/>
          <a:ext cx="9903161" cy="4399441"/>
        </p:xfrm>
        <a:graphic>
          <a:graphicData uri="http://schemas.openxmlformats.org/drawingml/2006/table">
            <a:tbl>
              <a:tblPr firstRow="1" firstCol="1" bandRow="1">
                <a:tableStyleId>{616DA210-FB5B-4158-B5E0-FEB733F419BA}</a:tableStyleId>
              </a:tblPr>
              <a:tblGrid>
                <a:gridCol w="2546016">
                  <a:extLst>
                    <a:ext uri="{9D8B030D-6E8A-4147-A177-3AD203B41FA5}">
                      <a16:colId xmlns:a16="http://schemas.microsoft.com/office/drawing/2014/main" val="3363870009"/>
                    </a:ext>
                  </a:extLst>
                </a:gridCol>
                <a:gridCol w="830510">
                  <a:extLst>
                    <a:ext uri="{9D8B030D-6E8A-4147-A177-3AD203B41FA5}">
                      <a16:colId xmlns:a16="http://schemas.microsoft.com/office/drawing/2014/main" val="2091572808"/>
                    </a:ext>
                  </a:extLst>
                </a:gridCol>
                <a:gridCol w="880844">
                  <a:extLst>
                    <a:ext uri="{9D8B030D-6E8A-4147-A177-3AD203B41FA5}">
                      <a16:colId xmlns:a16="http://schemas.microsoft.com/office/drawing/2014/main" val="2510518606"/>
                    </a:ext>
                  </a:extLst>
                </a:gridCol>
                <a:gridCol w="1401899">
                  <a:extLst>
                    <a:ext uri="{9D8B030D-6E8A-4147-A177-3AD203B41FA5}">
                      <a16:colId xmlns:a16="http://schemas.microsoft.com/office/drawing/2014/main" val="3635737715"/>
                    </a:ext>
                  </a:extLst>
                </a:gridCol>
                <a:gridCol w="1257411">
                  <a:extLst>
                    <a:ext uri="{9D8B030D-6E8A-4147-A177-3AD203B41FA5}">
                      <a16:colId xmlns:a16="http://schemas.microsoft.com/office/drawing/2014/main" val="1269284765"/>
                    </a:ext>
                  </a:extLst>
                </a:gridCol>
                <a:gridCol w="1182848">
                  <a:extLst>
                    <a:ext uri="{9D8B030D-6E8A-4147-A177-3AD203B41FA5}">
                      <a16:colId xmlns:a16="http://schemas.microsoft.com/office/drawing/2014/main" val="2909924846"/>
                    </a:ext>
                  </a:extLst>
                </a:gridCol>
                <a:gridCol w="889233">
                  <a:extLst>
                    <a:ext uri="{9D8B030D-6E8A-4147-A177-3AD203B41FA5}">
                      <a16:colId xmlns:a16="http://schemas.microsoft.com/office/drawing/2014/main" val="2287651958"/>
                    </a:ext>
                  </a:extLst>
                </a:gridCol>
                <a:gridCol w="914400">
                  <a:extLst>
                    <a:ext uri="{9D8B030D-6E8A-4147-A177-3AD203B41FA5}">
                      <a16:colId xmlns:a16="http://schemas.microsoft.com/office/drawing/2014/main" val="2881858319"/>
                    </a:ext>
                  </a:extLst>
                </a:gridCol>
              </a:tblGrid>
              <a:tr h="439441">
                <a:tc>
                  <a:txBody>
                    <a:bodyPr/>
                    <a:lstStyle/>
                    <a:p>
                      <a:pPr>
                        <a:lnSpc>
                          <a:spcPct val="107000"/>
                        </a:lnSpc>
                        <a:spcAft>
                          <a:spcPts val="800"/>
                        </a:spcAft>
                      </a:pPr>
                      <a:r>
                        <a:rPr lang="en-US" sz="900" dirty="0">
                          <a:solidFill>
                            <a:schemeClr val="bg1"/>
                          </a:solidFill>
                          <a:effectLst/>
                        </a:rPr>
                        <a:t>sector</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rgbClr val="CA205D"/>
                    </a:solidFill>
                  </a:tcPr>
                </a:tc>
                <a:tc>
                  <a:txBody>
                    <a:bodyPr/>
                    <a:lstStyle/>
                    <a:p>
                      <a:pPr>
                        <a:lnSpc>
                          <a:spcPct val="107000"/>
                        </a:lnSpc>
                        <a:spcAft>
                          <a:spcPts val="800"/>
                        </a:spcAft>
                      </a:pPr>
                      <a:r>
                        <a:rPr lang="en-US" sz="900" dirty="0">
                          <a:solidFill>
                            <a:schemeClr val="bg1"/>
                          </a:solidFill>
                          <a:effectLst/>
                        </a:rPr>
                        <a:t>aantal bedrijven*</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rgbClr val="CA205D"/>
                    </a:solidFill>
                  </a:tcPr>
                </a:tc>
                <a:tc>
                  <a:txBody>
                    <a:bodyPr/>
                    <a:lstStyle/>
                    <a:p>
                      <a:pPr>
                        <a:lnSpc>
                          <a:spcPct val="107000"/>
                        </a:lnSpc>
                        <a:spcAft>
                          <a:spcPts val="800"/>
                        </a:spcAft>
                      </a:pPr>
                      <a:r>
                        <a:rPr lang="en-US" sz="900" dirty="0">
                          <a:solidFill>
                            <a:schemeClr val="bg1"/>
                          </a:solidFill>
                          <a:effectLst/>
                        </a:rPr>
                        <a:t>% naleving vooraf**</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rgbClr val="CA205D"/>
                    </a:solidFill>
                  </a:tcPr>
                </a:tc>
                <a:tc>
                  <a:txBody>
                    <a:bodyPr/>
                    <a:lstStyle/>
                    <a:p>
                      <a:pPr>
                        <a:lnSpc>
                          <a:spcPct val="107000"/>
                        </a:lnSpc>
                        <a:spcAft>
                          <a:spcPts val="800"/>
                        </a:spcAft>
                      </a:pPr>
                      <a:r>
                        <a:rPr lang="en-US" sz="900" dirty="0">
                          <a:solidFill>
                            <a:schemeClr val="bg1"/>
                          </a:solidFill>
                          <a:effectLst/>
                        </a:rPr>
                        <a:t>% opgesteld na aankondigingsbrief</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rgbClr val="CA205D"/>
                    </a:solidFill>
                  </a:tcPr>
                </a:tc>
                <a:tc>
                  <a:txBody>
                    <a:bodyPr/>
                    <a:lstStyle/>
                    <a:p>
                      <a:pPr>
                        <a:lnSpc>
                          <a:spcPct val="107000"/>
                        </a:lnSpc>
                        <a:spcAft>
                          <a:spcPts val="800"/>
                        </a:spcAft>
                      </a:pPr>
                      <a:r>
                        <a:rPr lang="en-US" sz="900" dirty="0">
                          <a:solidFill>
                            <a:schemeClr val="bg1"/>
                          </a:solidFill>
                          <a:effectLst/>
                        </a:rPr>
                        <a:t>% opgesteld na verzoekbrief</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rgbClr val="CA205D"/>
                    </a:solidFill>
                  </a:tcPr>
                </a:tc>
                <a:tc>
                  <a:txBody>
                    <a:bodyPr/>
                    <a:lstStyle/>
                    <a:p>
                      <a:pPr>
                        <a:lnSpc>
                          <a:spcPct val="107000"/>
                        </a:lnSpc>
                        <a:spcAft>
                          <a:spcPts val="800"/>
                        </a:spcAft>
                      </a:pPr>
                      <a:r>
                        <a:rPr lang="en-US" sz="900" dirty="0">
                          <a:solidFill>
                            <a:schemeClr val="bg1"/>
                          </a:solidFill>
                          <a:effectLst/>
                        </a:rPr>
                        <a:t>%naleving na interventie</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rgbClr val="CA205D"/>
                    </a:solidFill>
                  </a:tcPr>
                </a:tc>
                <a:tc>
                  <a:txBody>
                    <a:bodyPr/>
                    <a:lstStyle/>
                    <a:p>
                      <a:pPr>
                        <a:lnSpc>
                          <a:spcPct val="107000"/>
                        </a:lnSpc>
                        <a:spcAft>
                          <a:spcPts val="800"/>
                        </a:spcAft>
                      </a:pPr>
                      <a:r>
                        <a:rPr lang="en-US" sz="900" dirty="0">
                          <a:solidFill>
                            <a:schemeClr val="bg1"/>
                          </a:solidFill>
                          <a:effectLst/>
                        </a:rPr>
                        <a:t>verschil (voor/na)</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rgbClr val="CA205D"/>
                    </a:solidFill>
                  </a:tcPr>
                </a:tc>
                <a:tc>
                  <a:txBody>
                    <a:bodyPr/>
                    <a:lstStyle/>
                    <a:p>
                      <a:pPr>
                        <a:lnSpc>
                          <a:spcPct val="107000"/>
                        </a:lnSpc>
                        <a:spcAft>
                          <a:spcPts val="800"/>
                        </a:spcAft>
                      </a:pPr>
                      <a:r>
                        <a:rPr lang="en-US" sz="900" dirty="0">
                          <a:solidFill>
                            <a:schemeClr val="bg1"/>
                          </a:solidFill>
                          <a:effectLst/>
                        </a:rPr>
                        <a:t>toename (voor/na)</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rgbClr val="CA205D"/>
                    </a:solidFill>
                  </a:tcPr>
                </a:tc>
                <a:extLst>
                  <a:ext uri="{0D108BD9-81ED-4DB2-BD59-A6C34878D82A}">
                    <a16:rowId xmlns:a16="http://schemas.microsoft.com/office/drawing/2014/main" val="1503697302"/>
                  </a:ext>
                </a:extLst>
              </a:tr>
              <a:tr h="360000">
                <a:tc>
                  <a:txBody>
                    <a:bodyPr/>
                    <a:lstStyle/>
                    <a:p>
                      <a:pPr>
                        <a:lnSpc>
                          <a:spcPct val="107000"/>
                        </a:lnSpc>
                        <a:spcAft>
                          <a:spcPts val="800"/>
                        </a:spcAft>
                      </a:pPr>
                      <a:r>
                        <a:rPr lang="en-US" sz="900" kern="1200" dirty="0">
                          <a:effectLst/>
                        </a:rPr>
                        <a:t>garagebedrijven (2020)</a:t>
                      </a:r>
                      <a:endParaRPr lang="nl-NL"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nl-NL" sz="1000" noProof="0" dirty="0">
                          <a:effectLst/>
                        </a:rPr>
                        <a:t>2500/431</a:t>
                      </a:r>
                      <a:endParaRPr lang="nl-NL" sz="900" noProof="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gn="ctr">
                        <a:lnSpc>
                          <a:spcPct val="107000"/>
                        </a:lnSpc>
                        <a:spcAft>
                          <a:spcPts val="800"/>
                        </a:spcAft>
                      </a:pPr>
                      <a:r>
                        <a:rPr lang="en-US" sz="1000">
                          <a:effectLst/>
                        </a:rPr>
                        <a:t>-</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gridSpan="2">
                  <a:txBody>
                    <a:bodyPr/>
                    <a:lstStyle/>
                    <a:p>
                      <a:pPr algn="ctr">
                        <a:lnSpc>
                          <a:spcPct val="107000"/>
                        </a:lnSpc>
                        <a:spcAft>
                          <a:spcPts val="800"/>
                        </a:spcAft>
                      </a:pPr>
                      <a:r>
                        <a:rPr lang="en-US" sz="1000" dirty="0">
                          <a:effectLst/>
                        </a:rPr>
                        <a:t>67%</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hMerge="1">
                  <a:txBody>
                    <a:bodyPr/>
                    <a:lstStyle/>
                    <a:p>
                      <a:endParaRPr lang="nl-NL"/>
                    </a:p>
                  </a:txBody>
                  <a:tcPr/>
                </a:tc>
                <a:tc>
                  <a:txBody>
                    <a:bodyPr/>
                    <a:lstStyle/>
                    <a:p>
                      <a:pPr>
                        <a:lnSpc>
                          <a:spcPct val="107000"/>
                        </a:lnSpc>
                        <a:spcAft>
                          <a:spcPts val="800"/>
                        </a:spcAft>
                      </a:pPr>
                      <a:r>
                        <a:rPr lang="en-US" sz="1000" dirty="0">
                          <a:effectLst/>
                        </a:rPr>
                        <a:t>83%</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gn="ctr">
                        <a:lnSpc>
                          <a:spcPct val="107000"/>
                        </a:lnSpc>
                        <a:spcAft>
                          <a:spcPts val="800"/>
                        </a:spcAft>
                      </a:pPr>
                      <a:r>
                        <a:rPr lang="en-US" sz="1000" dirty="0">
                          <a:effectLst/>
                        </a:rPr>
                        <a:t> </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gn="ctr">
                        <a:lnSpc>
                          <a:spcPct val="107000"/>
                        </a:lnSpc>
                        <a:spcAft>
                          <a:spcPts val="800"/>
                        </a:spcAft>
                      </a:pPr>
                      <a:r>
                        <a:rPr lang="en-US" sz="1000" dirty="0">
                          <a:effectLst/>
                        </a:rPr>
                        <a:t>-</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extLst>
                  <a:ext uri="{0D108BD9-81ED-4DB2-BD59-A6C34878D82A}">
                    <a16:rowId xmlns:a16="http://schemas.microsoft.com/office/drawing/2014/main" val="62743073"/>
                  </a:ext>
                </a:extLst>
              </a:tr>
              <a:tr h="360000">
                <a:tc>
                  <a:txBody>
                    <a:bodyPr/>
                    <a:lstStyle/>
                    <a:p>
                      <a:pPr>
                        <a:lnSpc>
                          <a:spcPct val="107000"/>
                        </a:lnSpc>
                        <a:spcAft>
                          <a:spcPts val="800"/>
                        </a:spcAft>
                      </a:pPr>
                      <a:r>
                        <a:rPr lang="nl-NL" sz="900" kern="1200" noProof="0" dirty="0">
                          <a:effectLst/>
                        </a:rPr>
                        <a:t>houtverwerkende</a:t>
                      </a:r>
                      <a:r>
                        <a:rPr lang="en-US" sz="900" kern="1200" dirty="0">
                          <a:effectLst/>
                        </a:rPr>
                        <a:t> </a:t>
                      </a:r>
                      <a:r>
                        <a:rPr lang="nl-NL" sz="900" kern="1200" noProof="0" dirty="0">
                          <a:effectLst/>
                        </a:rPr>
                        <a:t>industrie</a:t>
                      </a:r>
                      <a:r>
                        <a:rPr lang="en-US" sz="900" kern="1200" dirty="0">
                          <a:effectLst/>
                        </a:rPr>
                        <a:t> (2021)</a:t>
                      </a:r>
                      <a:endParaRPr lang="nl-NL"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895/250</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US" sz="1000">
                          <a:effectLst/>
                        </a:rPr>
                        <a:t>-</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07000"/>
                        </a:lnSpc>
                        <a:spcAft>
                          <a:spcPts val="800"/>
                        </a:spcAft>
                      </a:pPr>
                      <a:r>
                        <a:rPr lang="en-US" sz="1000" dirty="0">
                          <a:effectLst/>
                        </a:rPr>
                        <a:t>70%</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nl-NL"/>
                    </a:p>
                  </a:txBody>
                  <a:tcPr/>
                </a:tc>
                <a:tc>
                  <a:txBody>
                    <a:bodyPr/>
                    <a:lstStyle/>
                    <a:p>
                      <a:pPr>
                        <a:lnSpc>
                          <a:spcPct val="107000"/>
                        </a:lnSpc>
                        <a:spcAft>
                          <a:spcPts val="800"/>
                        </a:spcAft>
                      </a:pPr>
                      <a:r>
                        <a:rPr lang="en-US" sz="1000">
                          <a:effectLst/>
                        </a:rPr>
                        <a:t>70%</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US" sz="1000">
                          <a:effectLst/>
                        </a:rPr>
                        <a:t> </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US" sz="1000">
                          <a:effectLst/>
                        </a:rPr>
                        <a:t>-</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37001426"/>
                  </a:ext>
                </a:extLst>
              </a:tr>
              <a:tr h="360000">
                <a:tc>
                  <a:txBody>
                    <a:bodyPr/>
                    <a:lstStyle/>
                    <a:p>
                      <a:pPr>
                        <a:lnSpc>
                          <a:spcPct val="107000"/>
                        </a:lnSpc>
                        <a:spcAft>
                          <a:spcPts val="800"/>
                        </a:spcAft>
                      </a:pPr>
                      <a:r>
                        <a:rPr lang="en-US" sz="900" kern="1200" dirty="0">
                          <a:effectLst/>
                        </a:rPr>
                        <a:t>papier- en kartonindustrie (2021)</a:t>
                      </a:r>
                      <a:endParaRPr lang="nl-NL"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166/137</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gn="ctr">
                        <a:lnSpc>
                          <a:spcPct val="107000"/>
                        </a:lnSpc>
                        <a:spcAft>
                          <a:spcPts val="800"/>
                        </a:spcAft>
                      </a:pPr>
                      <a:r>
                        <a:rPr lang="en-US" sz="1000" dirty="0">
                          <a:effectLst/>
                        </a:rPr>
                        <a:t>-</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gridSpan="2">
                  <a:txBody>
                    <a:bodyPr/>
                    <a:lstStyle/>
                    <a:p>
                      <a:pPr algn="ctr">
                        <a:lnSpc>
                          <a:spcPct val="107000"/>
                        </a:lnSpc>
                        <a:spcAft>
                          <a:spcPts val="800"/>
                        </a:spcAft>
                      </a:pPr>
                      <a:r>
                        <a:rPr lang="en-US" sz="1000" dirty="0">
                          <a:effectLst/>
                        </a:rPr>
                        <a:t>55%</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hMerge="1">
                  <a:txBody>
                    <a:bodyPr/>
                    <a:lstStyle/>
                    <a:p>
                      <a:endParaRPr lang="nl-NL"/>
                    </a:p>
                  </a:txBody>
                  <a:tcPr/>
                </a:tc>
                <a:tc>
                  <a:txBody>
                    <a:bodyPr/>
                    <a:lstStyle/>
                    <a:p>
                      <a:pPr>
                        <a:lnSpc>
                          <a:spcPct val="107000"/>
                        </a:lnSpc>
                        <a:spcAft>
                          <a:spcPts val="800"/>
                        </a:spcAft>
                      </a:pPr>
                      <a:r>
                        <a:rPr lang="en-US" sz="1000" dirty="0">
                          <a:effectLst/>
                        </a:rPr>
                        <a:t>73%</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gn="ctr">
                        <a:lnSpc>
                          <a:spcPct val="107000"/>
                        </a:lnSpc>
                        <a:spcAft>
                          <a:spcPts val="800"/>
                        </a:spcAft>
                      </a:pPr>
                      <a:r>
                        <a:rPr lang="en-US" sz="1000" dirty="0">
                          <a:effectLst/>
                        </a:rPr>
                        <a:t> </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gn="ctr">
                        <a:lnSpc>
                          <a:spcPct val="107000"/>
                        </a:lnSpc>
                        <a:spcAft>
                          <a:spcPts val="800"/>
                        </a:spcAft>
                      </a:pPr>
                      <a:r>
                        <a:rPr lang="en-US" sz="1000" dirty="0">
                          <a:effectLst/>
                        </a:rPr>
                        <a:t>-</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extLst>
                  <a:ext uri="{0D108BD9-81ED-4DB2-BD59-A6C34878D82A}">
                    <a16:rowId xmlns:a16="http://schemas.microsoft.com/office/drawing/2014/main" val="2476548737"/>
                  </a:ext>
                </a:extLst>
              </a:tr>
              <a:tr h="360000">
                <a:tc>
                  <a:txBody>
                    <a:bodyPr/>
                    <a:lstStyle/>
                    <a:p>
                      <a:pPr>
                        <a:lnSpc>
                          <a:spcPct val="107000"/>
                        </a:lnSpc>
                        <a:spcAft>
                          <a:spcPts val="800"/>
                        </a:spcAft>
                      </a:pPr>
                      <a:r>
                        <a:rPr lang="en-US" sz="900" kern="1200">
                          <a:effectLst/>
                        </a:rPr>
                        <a:t>bouwmaterialenindustrie (2021)</a:t>
                      </a:r>
                      <a:endParaRPr lang="nl-NL" sz="8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460</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30%</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dirty="0">
                          <a:effectLst/>
                        </a:rPr>
                        <a:t>8%</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dirty="0">
                          <a:effectLst/>
                        </a:rPr>
                        <a:t>60%</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98%</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tabLst>
                          <a:tab pos="358140" algn="l"/>
                        </a:tabLst>
                      </a:pPr>
                      <a:r>
                        <a:rPr lang="en-US" sz="1000">
                          <a:effectLst/>
                        </a:rPr>
                        <a:t>+68</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+227%</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5209119"/>
                  </a:ext>
                </a:extLst>
              </a:tr>
              <a:tr h="360000">
                <a:tc>
                  <a:txBody>
                    <a:bodyPr/>
                    <a:lstStyle/>
                    <a:p>
                      <a:pPr>
                        <a:lnSpc>
                          <a:spcPct val="107000"/>
                        </a:lnSpc>
                        <a:spcAft>
                          <a:spcPts val="800"/>
                        </a:spcAft>
                      </a:pPr>
                      <a:r>
                        <a:rPr lang="nl-NL" sz="900" kern="1200" noProof="0" dirty="0">
                          <a:effectLst/>
                        </a:rPr>
                        <a:t>computerindustrie</a:t>
                      </a:r>
                      <a:r>
                        <a:rPr lang="en-US" sz="900" kern="1200" dirty="0">
                          <a:effectLst/>
                        </a:rPr>
                        <a:t> (2021)</a:t>
                      </a:r>
                      <a:endParaRPr lang="nl-NL"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395</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21%</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10%</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67%</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98%</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+77</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+367%</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extLst>
                  <a:ext uri="{0D108BD9-81ED-4DB2-BD59-A6C34878D82A}">
                    <a16:rowId xmlns:a16="http://schemas.microsoft.com/office/drawing/2014/main" val="1438616938"/>
                  </a:ext>
                </a:extLst>
              </a:tr>
              <a:tr h="360000">
                <a:tc>
                  <a:txBody>
                    <a:bodyPr/>
                    <a:lstStyle/>
                    <a:p>
                      <a:pPr>
                        <a:lnSpc>
                          <a:spcPct val="107000"/>
                        </a:lnSpc>
                        <a:spcAft>
                          <a:spcPts val="800"/>
                        </a:spcAft>
                      </a:pPr>
                      <a:r>
                        <a:rPr lang="en-US" sz="900" kern="1200" dirty="0">
                          <a:effectLst/>
                        </a:rPr>
                        <a:t>hoveniersbranche (2021)</a:t>
                      </a:r>
                      <a:endParaRPr lang="nl-NL"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1137</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22%</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dirty="0">
                          <a:effectLst/>
                        </a:rPr>
                        <a:t>21%</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dirty="0">
                          <a:effectLst/>
                        </a:rPr>
                        <a:t>55%</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98%</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+77</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+345%</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48922811"/>
                  </a:ext>
                </a:extLst>
              </a:tr>
              <a:tr h="360000">
                <a:tc>
                  <a:txBody>
                    <a:bodyPr/>
                    <a:lstStyle/>
                    <a:p>
                      <a:pPr>
                        <a:lnSpc>
                          <a:spcPct val="107000"/>
                        </a:lnSpc>
                        <a:spcAft>
                          <a:spcPts val="800"/>
                        </a:spcAft>
                      </a:pPr>
                      <a:r>
                        <a:rPr lang="en-US" sz="900" kern="1200" dirty="0">
                          <a:effectLst/>
                        </a:rPr>
                        <a:t>meubelindustrie (2022)</a:t>
                      </a:r>
                      <a:endParaRPr lang="nl-NL"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467</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41%</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24%</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34%</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99%</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+58</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+141%</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extLst>
                  <a:ext uri="{0D108BD9-81ED-4DB2-BD59-A6C34878D82A}">
                    <a16:rowId xmlns:a16="http://schemas.microsoft.com/office/drawing/2014/main" val="3264650442"/>
                  </a:ext>
                </a:extLst>
              </a:tr>
              <a:tr h="360000">
                <a:tc>
                  <a:txBody>
                    <a:bodyPr/>
                    <a:lstStyle/>
                    <a:p>
                      <a:pPr>
                        <a:lnSpc>
                          <a:spcPct val="107000"/>
                        </a:lnSpc>
                        <a:spcAft>
                          <a:spcPts val="800"/>
                        </a:spcAft>
                      </a:pPr>
                      <a:r>
                        <a:rPr lang="en-US" sz="900" kern="1200" dirty="0">
                          <a:effectLst/>
                        </a:rPr>
                        <a:t>glasbewassing (2022) </a:t>
                      </a:r>
                      <a:endParaRPr lang="nl-NL"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500/275</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31%</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99%</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dirty="0">
                          <a:effectLst/>
                        </a:rPr>
                        <a:t>+68</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dirty="0">
                          <a:effectLst/>
                        </a:rPr>
                        <a:t>+219%</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17662740"/>
                  </a:ext>
                </a:extLst>
              </a:tr>
              <a:tr h="360000">
                <a:tc>
                  <a:txBody>
                    <a:bodyPr/>
                    <a:lstStyle/>
                    <a:p>
                      <a:pPr>
                        <a:lnSpc>
                          <a:spcPct val="107000"/>
                        </a:lnSpc>
                        <a:spcAft>
                          <a:spcPts val="800"/>
                        </a:spcAft>
                      </a:pPr>
                      <a:r>
                        <a:rPr lang="nl-NL" sz="900" kern="1200" noProof="0" dirty="0">
                          <a:effectLst/>
                        </a:rPr>
                        <a:t>hotel-restaurantbranche</a:t>
                      </a:r>
                      <a:r>
                        <a:rPr lang="en-US" sz="900" kern="1200" dirty="0">
                          <a:effectLst/>
                        </a:rPr>
                        <a:t> (2023)</a:t>
                      </a:r>
                      <a:endParaRPr lang="nl-NL"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678</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a:effectLst/>
                        </a:rPr>
                        <a:t>26%</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gridSpan="2">
                  <a:txBody>
                    <a:bodyPr/>
                    <a:lstStyle/>
                    <a:p>
                      <a:pPr algn="ctr">
                        <a:lnSpc>
                          <a:spcPct val="107000"/>
                        </a:lnSpc>
                        <a:spcAft>
                          <a:spcPts val="800"/>
                        </a:spcAft>
                      </a:pPr>
                      <a:r>
                        <a:rPr lang="en-US" sz="1000" dirty="0">
                          <a:effectLst/>
                        </a:rPr>
                        <a:t>72%</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hMerge="1">
                  <a:txBody>
                    <a:bodyPr/>
                    <a:lstStyle/>
                    <a:p>
                      <a:endParaRPr lang="nl-NL"/>
                    </a:p>
                  </a:txBody>
                  <a:tcPr/>
                </a:tc>
                <a:tc>
                  <a:txBody>
                    <a:bodyPr/>
                    <a:lstStyle/>
                    <a:p>
                      <a:pPr>
                        <a:lnSpc>
                          <a:spcPct val="107000"/>
                        </a:lnSpc>
                        <a:spcAft>
                          <a:spcPts val="800"/>
                        </a:spcAft>
                      </a:pPr>
                      <a:r>
                        <a:rPr lang="en-US" sz="1000" dirty="0">
                          <a:effectLst/>
                        </a:rPr>
                        <a:t>98%</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+72</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tc>
                  <a:txBody>
                    <a:bodyPr/>
                    <a:lstStyle/>
                    <a:p>
                      <a:pPr>
                        <a:lnSpc>
                          <a:spcPct val="107000"/>
                        </a:lnSpc>
                        <a:spcAft>
                          <a:spcPts val="800"/>
                        </a:spcAft>
                      </a:pPr>
                      <a:r>
                        <a:rPr lang="en-US" sz="1000" dirty="0">
                          <a:effectLst/>
                        </a:rPr>
                        <a:t>+277%</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alpha val="20000"/>
                      </a:schemeClr>
                    </a:solidFill>
                  </a:tcPr>
                </a:tc>
                <a:extLst>
                  <a:ext uri="{0D108BD9-81ED-4DB2-BD59-A6C34878D82A}">
                    <a16:rowId xmlns:a16="http://schemas.microsoft.com/office/drawing/2014/main" val="225975837"/>
                  </a:ext>
                </a:extLst>
              </a:tr>
              <a:tr h="360000">
                <a:tc>
                  <a:txBody>
                    <a:bodyPr/>
                    <a:lstStyle/>
                    <a:p>
                      <a:pPr>
                        <a:lnSpc>
                          <a:spcPct val="107000"/>
                        </a:lnSpc>
                        <a:spcAft>
                          <a:spcPts val="800"/>
                        </a:spcAft>
                      </a:pPr>
                      <a:r>
                        <a:rPr lang="nl-NL" sz="900" kern="1200" noProof="0" dirty="0">
                          <a:effectLst/>
                        </a:rPr>
                        <a:t>café-restaurantbranche</a:t>
                      </a:r>
                      <a:r>
                        <a:rPr lang="en-US" sz="900" kern="1200" dirty="0">
                          <a:effectLst/>
                        </a:rPr>
                        <a:t> (2023)</a:t>
                      </a:r>
                      <a:endParaRPr lang="nl-NL"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7450/644</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7%</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dirty="0">
                          <a:effectLst/>
                        </a:rPr>
                        <a:t>16%</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dirty="0">
                          <a:effectLst/>
                        </a:rPr>
                        <a:t>54%</a:t>
                      </a:r>
                      <a:endParaRPr lang="nl-NL" sz="9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87%</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+70</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en-US" sz="1000">
                          <a:effectLst/>
                        </a:rPr>
                        <a:t>+1143%</a:t>
                      </a:r>
                      <a:endParaRPr lang="nl-NL" sz="9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28159315"/>
                  </a:ext>
                </a:extLst>
              </a:tr>
              <a:tr h="360000">
                <a:tc>
                  <a:txBody>
                    <a:bodyPr/>
                    <a:lstStyle/>
                    <a:p>
                      <a:pPr>
                        <a:lnSpc>
                          <a:spcPct val="107000"/>
                        </a:lnSpc>
                        <a:spcAft>
                          <a:spcPts val="800"/>
                        </a:spcAft>
                      </a:pPr>
                      <a:r>
                        <a:rPr lang="en-US" sz="900" i="1" kern="1200" dirty="0">
                          <a:solidFill>
                            <a:schemeClr val="bg1"/>
                          </a:solidFill>
                          <a:effectLst/>
                        </a:rPr>
                        <a:t>Totaal/gemiddelde</a:t>
                      </a:r>
                      <a:endParaRPr lang="nl-NL" sz="800" i="1"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75000"/>
                        <a:alpha val="20000"/>
                      </a:schemeClr>
                    </a:solidFill>
                  </a:tcPr>
                </a:tc>
                <a:tc>
                  <a:txBody>
                    <a:bodyPr/>
                    <a:lstStyle/>
                    <a:p>
                      <a:pPr>
                        <a:lnSpc>
                          <a:spcPct val="107000"/>
                        </a:lnSpc>
                        <a:spcAft>
                          <a:spcPts val="800"/>
                        </a:spcAft>
                      </a:pPr>
                      <a:r>
                        <a:rPr lang="en-US" sz="1000" dirty="0">
                          <a:solidFill>
                            <a:schemeClr val="bg1"/>
                          </a:solidFill>
                          <a:effectLst/>
                        </a:rPr>
                        <a:t> 14638</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75000"/>
                        <a:alpha val="20000"/>
                      </a:schemeClr>
                    </a:solidFill>
                  </a:tcPr>
                </a:tc>
                <a:tc>
                  <a:txBody>
                    <a:bodyPr/>
                    <a:lstStyle/>
                    <a:p>
                      <a:pPr>
                        <a:lnSpc>
                          <a:spcPct val="107000"/>
                        </a:lnSpc>
                        <a:spcAft>
                          <a:spcPts val="800"/>
                        </a:spcAft>
                      </a:pPr>
                      <a:r>
                        <a:rPr lang="en-US" sz="1000" dirty="0">
                          <a:solidFill>
                            <a:schemeClr val="bg1"/>
                          </a:solidFill>
                          <a:effectLst/>
                        </a:rPr>
                        <a:t> 25%</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75000"/>
                        <a:alpha val="20000"/>
                      </a:schemeClr>
                    </a:solidFill>
                  </a:tcPr>
                </a:tc>
                <a:tc>
                  <a:txBody>
                    <a:bodyPr/>
                    <a:lstStyle/>
                    <a:p>
                      <a:pPr>
                        <a:lnSpc>
                          <a:spcPct val="107000"/>
                        </a:lnSpc>
                        <a:spcAft>
                          <a:spcPts val="800"/>
                        </a:spcAft>
                      </a:pPr>
                      <a:r>
                        <a:rPr lang="en-US" sz="1000" dirty="0">
                          <a:solidFill>
                            <a:schemeClr val="bg1"/>
                          </a:solidFill>
                          <a:effectLst/>
                        </a:rPr>
                        <a:t> </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75000"/>
                        <a:alpha val="20000"/>
                      </a:schemeClr>
                    </a:solidFill>
                  </a:tcPr>
                </a:tc>
                <a:tc>
                  <a:txBody>
                    <a:bodyPr/>
                    <a:lstStyle/>
                    <a:p>
                      <a:pPr>
                        <a:lnSpc>
                          <a:spcPct val="107000"/>
                        </a:lnSpc>
                        <a:spcAft>
                          <a:spcPts val="800"/>
                        </a:spcAft>
                      </a:pPr>
                      <a:r>
                        <a:rPr lang="en-US" sz="1000" dirty="0">
                          <a:solidFill>
                            <a:schemeClr val="bg1"/>
                          </a:solidFill>
                          <a:effectLst/>
                        </a:rPr>
                        <a:t> </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75000"/>
                        <a:alpha val="20000"/>
                      </a:schemeClr>
                    </a:solidFill>
                  </a:tcPr>
                </a:tc>
                <a:tc>
                  <a:txBody>
                    <a:bodyPr/>
                    <a:lstStyle/>
                    <a:p>
                      <a:pPr>
                        <a:lnSpc>
                          <a:spcPct val="107000"/>
                        </a:lnSpc>
                        <a:spcAft>
                          <a:spcPts val="800"/>
                        </a:spcAft>
                      </a:pPr>
                      <a:r>
                        <a:rPr lang="en-US" sz="1000" dirty="0">
                          <a:solidFill>
                            <a:schemeClr val="bg1"/>
                          </a:solidFill>
                          <a:effectLst/>
                        </a:rPr>
                        <a:t> 91%</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75000"/>
                        <a:alpha val="20000"/>
                      </a:schemeClr>
                    </a:solidFill>
                  </a:tcPr>
                </a:tc>
                <a:tc>
                  <a:txBody>
                    <a:bodyPr/>
                    <a:lstStyle/>
                    <a:p>
                      <a:pPr>
                        <a:lnSpc>
                          <a:spcPct val="107000"/>
                        </a:lnSpc>
                        <a:spcAft>
                          <a:spcPts val="800"/>
                        </a:spcAft>
                      </a:pPr>
                      <a:r>
                        <a:rPr lang="en-US" sz="1000" dirty="0">
                          <a:solidFill>
                            <a:schemeClr val="bg1"/>
                          </a:solidFill>
                          <a:effectLst/>
                        </a:rPr>
                        <a:t> +70</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75000"/>
                        <a:alpha val="20000"/>
                      </a:schemeClr>
                    </a:solidFill>
                  </a:tcPr>
                </a:tc>
                <a:tc>
                  <a:txBody>
                    <a:bodyPr/>
                    <a:lstStyle/>
                    <a:p>
                      <a:pPr>
                        <a:lnSpc>
                          <a:spcPct val="107000"/>
                        </a:lnSpc>
                        <a:spcAft>
                          <a:spcPts val="800"/>
                        </a:spcAft>
                      </a:pPr>
                      <a:r>
                        <a:rPr lang="en-US" sz="1000" dirty="0">
                          <a:solidFill>
                            <a:schemeClr val="bg1"/>
                          </a:solidFill>
                          <a:effectLst/>
                        </a:rPr>
                        <a:t> +388%</a:t>
                      </a:r>
                      <a:endParaRPr lang="nl-NL" sz="900" dirty="0">
                        <a:solidFill>
                          <a:schemeClr val="bg1"/>
                        </a:solidFill>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75000"/>
                        <a:alpha val="20000"/>
                      </a:schemeClr>
                    </a:solidFill>
                  </a:tcPr>
                </a:tc>
                <a:extLst>
                  <a:ext uri="{0D108BD9-81ED-4DB2-BD59-A6C34878D82A}">
                    <a16:rowId xmlns:a16="http://schemas.microsoft.com/office/drawing/2014/main" val="3754539689"/>
                  </a:ext>
                </a:extLst>
              </a:tr>
            </a:tbl>
          </a:graphicData>
        </a:graphic>
      </p:graphicFrame>
      <p:sp>
        <p:nvSpPr>
          <p:cNvPr id="9" name="Tekstvak 8">
            <a:extLst>
              <a:ext uri="{FF2B5EF4-FFF2-40B4-BE49-F238E27FC236}">
                <a16:creationId xmlns:a16="http://schemas.microsoft.com/office/drawing/2014/main" id="{960535F7-D4CF-AE4B-5C82-CE644ADAC14E}"/>
              </a:ext>
            </a:extLst>
          </p:cNvPr>
          <p:cNvSpPr txBox="1"/>
          <p:nvPr/>
        </p:nvSpPr>
        <p:spPr>
          <a:xfrm>
            <a:off x="6990686" y="428126"/>
            <a:ext cx="4130413" cy="710131"/>
          </a:xfrm>
          <a:prstGeom prst="rect">
            <a:avLst/>
          </a:prstGeom>
          <a:noFill/>
        </p:spPr>
        <p:txBody>
          <a:bodyPr wrap="square">
            <a:spAutoFit/>
          </a:bodyPr>
          <a:lstStyle/>
          <a:p>
            <a:pPr>
              <a:lnSpc>
                <a:spcPct val="107000"/>
              </a:lnSpc>
              <a:spcAft>
                <a:spcPts val="800"/>
              </a:spcAft>
            </a:pPr>
            <a:r>
              <a:rPr lang="nl-NL" sz="800" i="1" dirty="0">
                <a:effectLst/>
                <a:latin typeface="Verdana" panose="020B0604030504040204" pitchFamily="34" charset="0"/>
                <a:ea typeface="Calibri" panose="020F0502020204030204" pitchFamily="34" charset="0"/>
                <a:cs typeface="Times New Roman" panose="02020603050405020304" pitchFamily="18" charset="0"/>
              </a:rPr>
              <a:t>*aantal bedrijven dat een aankondigingsbrief heeft gekregen/aantal bedrijven dat een verzoekbrief heeft gekregen.</a:t>
            </a:r>
            <a:endParaRPr lang="nl-NL"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800" i="1" dirty="0">
                <a:effectLst/>
                <a:latin typeface="Verdana" panose="020B0604030504040204" pitchFamily="34" charset="0"/>
                <a:ea typeface="Calibri" panose="020F0502020204030204" pitchFamily="34" charset="0"/>
                <a:cs typeface="Times New Roman" panose="02020603050405020304" pitchFamily="18" charset="0"/>
              </a:rPr>
              <a:t>** naleving voorafgaand aan het inspectieproject is gebaseerd op informatie uit de Arbo in Bedrijf over naleving binnen de sector en bedrijfsgrootte.</a:t>
            </a:r>
            <a:endParaRPr lang="nl-NL" sz="2000" dirty="0">
              <a:effectLst/>
              <a:latin typeface="Verdana" panose="020B0604030504040204" pitchFamily="34" charset="0"/>
              <a:ea typeface="Calibri" panose="020F0502020204030204" pitchFamily="34" charset="0"/>
              <a:cs typeface="Times New Roman" panose="02020603050405020304" pitchFamily="18" charset="0"/>
            </a:endParaRPr>
          </a:p>
        </p:txBody>
      </p:sp>
      <p:sp>
        <p:nvSpPr>
          <p:cNvPr id="2" name="Tijdelijke aanduiding voor datum 1">
            <a:extLst>
              <a:ext uri="{FF2B5EF4-FFF2-40B4-BE49-F238E27FC236}">
                <a16:creationId xmlns:a16="http://schemas.microsoft.com/office/drawing/2014/main" id="{EDC509C2-0725-1296-7EDE-FF50159E7B84}"/>
              </a:ext>
            </a:extLst>
          </p:cNvPr>
          <p:cNvSpPr>
            <a:spLocks noGrp="1"/>
          </p:cNvSpPr>
          <p:nvPr>
            <p:ph type="dt" sz="half" idx="10"/>
          </p:nvPr>
        </p:nvSpPr>
        <p:spPr/>
        <p:txBody>
          <a:bodyPr/>
          <a:lstStyle/>
          <a:p>
            <a:r>
              <a:rPr lang="nl-NL"/>
              <a:t>8 januari 2025</a:t>
            </a:r>
            <a:endParaRPr lang="nl-NL" dirty="0"/>
          </a:p>
        </p:txBody>
      </p:sp>
      <p:sp>
        <p:nvSpPr>
          <p:cNvPr id="4" name="Tijdelijke aanduiding voor voettekst 3">
            <a:extLst>
              <a:ext uri="{FF2B5EF4-FFF2-40B4-BE49-F238E27FC236}">
                <a16:creationId xmlns:a16="http://schemas.microsoft.com/office/drawing/2014/main" id="{4168E401-37AF-3C13-85C3-6A994F04E933}"/>
              </a:ext>
            </a:extLst>
          </p:cNvPr>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Tree>
    <p:extLst>
      <p:ext uri="{BB962C8B-B14F-4D97-AF65-F5344CB8AC3E}">
        <p14:creationId xmlns:p14="http://schemas.microsoft.com/office/powerpoint/2010/main" val="2134754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202798B-F11E-A7D2-C7F6-988055ABEF83}"/>
              </a:ext>
            </a:extLst>
          </p:cNvPr>
          <p:cNvSpPr>
            <a:spLocks noGrp="1"/>
          </p:cNvSpPr>
          <p:nvPr>
            <p:ph idx="1"/>
          </p:nvPr>
        </p:nvSpPr>
        <p:spPr>
          <a:xfrm>
            <a:off x="635000" y="2289485"/>
            <a:ext cx="10272486" cy="3931928"/>
          </a:xfrm>
        </p:spPr>
        <p:txBody>
          <a:bodyPr numCol="1">
            <a:normAutofit/>
          </a:bodyPr>
          <a:lstStyle/>
          <a:p>
            <a:r>
              <a:rPr lang="nl-NL" sz="2000" dirty="0"/>
              <a:t>Voor de Nederlandse Arbeidsinspectie blijft Arbozorg een prioritair inspectieonderwerp </a:t>
            </a:r>
            <a:br>
              <a:rPr lang="nl-NL" sz="2000" dirty="0"/>
            </a:br>
            <a:endParaRPr lang="nl-NL" sz="2000" dirty="0"/>
          </a:p>
          <a:p>
            <a:r>
              <a:rPr lang="nl-NL" sz="2000" dirty="0"/>
              <a:t>Ook in de toekomst voert de Inspectie controles uit op de arbozorgverplichtingen in sectoren waar extra aandacht nodig is</a:t>
            </a:r>
            <a:br>
              <a:rPr lang="nl-NL" sz="2000" dirty="0"/>
            </a:br>
            <a:endParaRPr lang="nl-NL" sz="2000" dirty="0"/>
          </a:p>
          <a:p>
            <a:r>
              <a:rPr lang="nl-NL" sz="2000" dirty="0"/>
              <a:t>De gehanteerde aanpak is risicogericht: </a:t>
            </a:r>
            <a:br>
              <a:rPr lang="nl-NL" sz="2000" dirty="0"/>
            </a:br>
            <a:r>
              <a:rPr lang="nl-NL" sz="2000" dirty="0"/>
              <a:t>daar waar het risico én effect </a:t>
            </a:r>
            <a:r>
              <a:rPr lang="nl-NL" sz="2000"/>
              <a:t>groot is</a:t>
            </a:r>
            <a:br>
              <a:rPr lang="nl-NL" sz="2000"/>
            </a:br>
            <a:endParaRPr lang="nl-NL" sz="2000" dirty="0"/>
          </a:p>
          <a:p>
            <a:r>
              <a:rPr lang="nl-NL" sz="2000" dirty="0"/>
              <a:t>Nieuw in 2025 </a:t>
            </a:r>
            <a:r>
              <a:rPr lang="nl-NL" sz="2000" dirty="0" err="1"/>
              <a:t>ev</a:t>
            </a:r>
            <a:r>
              <a:rPr lang="nl-NL" sz="2000" dirty="0"/>
              <a:t>: inspectie op de </a:t>
            </a:r>
            <a:r>
              <a:rPr lang="nl-NL" sz="2000" u="sng" dirty="0"/>
              <a:t>uitvoering</a:t>
            </a:r>
            <a:r>
              <a:rPr lang="nl-NL" sz="2000" dirty="0"/>
              <a:t> van het Plan van Aanpak</a:t>
            </a:r>
          </a:p>
          <a:p>
            <a:pPr marL="0" indent="0">
              <a:buNone/>
            </a:pPr>
            <a:endParaRPr lang="nl-NL" sz="2000" dirty="0"/>
          </a:p>
          <a:p>
            <a:pPr marL="0" indent="0">
              <a:buNone/>
            </a:pPr>
            <a:endParaRPr lang="nl-NL" sz="2000" dirty="0"/>
          </a:p>
        </p:txBody>
      </p:sp>
      <p:sp>
        <p:nvSpPr>
          <p:cNvPr id="3" name="Titel 2">
            <a:extLst>
              <a:ext uri="{FF2B5EF4-FFF2-40B4-BE49-F238E27FC236}">
                <a16:creationId xmlns:a16="http://schemas.microsoft.com/office/drawing/2014/main" id="{4517163E-865A-49B9-8C7A-D743F130BF50}"/>
              </a:ext>
            </a:extLst>
          </p:cNvPr>
          <p:cNvSpPr>
            <a:spLocks noGrp="1"/>
          </p:cNvSpPr>
          <p:nvPr>
            <p:ph type="title"/>
          </p:nvPr>
        </p:nvSpPr>
        <p:spPr/>
        <p:txBody>
          <a:bodyPr/>
          <a:lstStyle/>
          <a:p>
            <a:r>
              <a:rPr lang="nl-NL" dirty="0"/>
              <a:t>Ontwikkeling van de sectoraanpak arbozorg</a:t>
            </a:r>
          </a:p>
        </p:txBody>
      </p:sp>
      <p:sp>
        <p:nvSpPr>
          <p:cNvPr id="4" name="Tijdelijke aanduiding voor datum 3">
            <a:extLst>
              <a:ext uri="{FF2B5EF4-FFF2-40B4-BE49-F238E27FC236}">
                <a16:creationId xmlns:a16="http://schemas.microsoft.com/office/drawing/2014/main" id="{9C0ED3B6-E1A3-CEAC-3240-C7AFDB76B00D}"/>
              </a:ext>
            </a:extLst>
          </p:cNvPr>
          <p:cNvSpPr>
            <a:spLocks noGrp="1"/>
          </p:cNvSpPr>
          <p:nvPr>
            <p:ph type="dt" sz="half" idx="10"/>
          </p:nvPr>
        </p:nvSpPr>
        <p:spPr/>
        <p:txBody>
          <a:bodyPr/>
          <a:lstStyle/>
          <a:p>
            <a:r>
              <a:rPr lang="nl-NL"/>
              <a:t>8 januari 2025</a:t>
            </a:r>
            <a:endParaRPr lang="nl-NL" dirty="0"/>
          </a:p>
        </p:txBody>
      </p:sp>
      <p:sp>
        <p:nvSpPr>
          <p:cNvPr id="5" name="Tijdelijke aanduiding voor voettekst 4">
            <a:extLst>
              <a:ext uri="{FF2B5EF4-FFF2-40B4-BE49-F238E27FC236}">
                <a16:creationId xmlns:a16="http://schemas.microsoft.com/office/drawing/2014/main" id="{9A4D20E0-3A13-53E1-6D19-E3A068B068EE}"/>
              </a:ext>
            </a:extLst>
          </p:cNvPr>
          <p:cNvSpPr>
            <a:spLocks noGrp="1"/>
          </p:cNvSpPr>
          <p:nvPr>
            <p:ph type="ftr" sz="quarter" idx="11"/>
          </p:nvPr>
        </p:nvSpPr>
        <p:spPr/>
        <p:txBody>
          <a:bodyPr/>
          <a:lstStyle/>
          <a:p>
            <a:r>
              <a:rPr lang="nl-NL"/>
              <a:t>Inspectieresultaten Arbozorg in de hotel- en restaurantbranche | Publicatie | Nederlandse Arbeidsinspectie (nlarbeidsinspectie.nl)</a:t>
            </a:r>
            <a:endParaRPr lang="nl-NL" dirty="0"/>
          </a:p>
        </p:txBody>
      </p:sp>
    </p:spTree>
    <p:extLst>
      <p:ext uri="{BB962C8B-B14F-4D97-AF65-F5344CB8AC3E}">
        <p14:creationId xmlns:p14="http://schemas.microsoft.com/office/powerpoint/2010/main" val="2103199512"/>
      </p:ext>
    </p:extLst>
  </p:cSld>
  <p:clrMapOvr>
    <a:masterClrMapping/>
  </p:clrMapOvr>
</p:sld>
</file>

<file path=ppt/theme/theme1.xml><?xml version="1.0" encoding="utf-8"?>
<a:theme xmlns:a="http://schemas.openxmlformats.org/drawingml/2006/main" name="Rijkshuisstijl Violet">
  <a:themeElements>
    <a:clrScheme name="Rijks Robijnrood">
      <a:dk1>
        <a:srgbClr val="000000"/>
      </a:dk1>
      <a:lt1>
        <a:srgbClr val="FFFFFF"/>
      </a:lt1>
      <a:dk2>
        <a:srgbClr val="CA205D"/>
      </a:dk2>
      <a:lt2>
        <a:srgbClr val="F6D8E6"/>
      </a:lt2>
      <a:accent1>
        <a:srgbClr val="F9E11E"/>
      </a:accent1>
      <a:accent2>
        <a:srgbClr val="FFB612"/>
      </a:accent2>
      <a:accent3>
        <a:srgbClr val="777C00"/>
      </a:accent3>
      <a:accent4>
        <a:srgbClr val="75D1B5"/>
      </a:accent4>
      <a:accent5>
        <a:srgbClr val="8EC9E7"/>
      </a:accent5>
      <a:accent6>
        <a:srgbClr val="017BC6"/>
      </a:accent6>
      <a:hlink>
        <a:srgbClr val="CA205D"/>
      </a:hlink>
      <a:folHlink>
        <a:srgbClr val="F6D8E6"/>
      </a:folHlink>
    </a:clrScheme>
    <a:fontScheme name="Rijkshuisstijl">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00 - PPT_NL Arbeidsinspectie_NL" id="{9FC1ED40-4ABE-604E-9165-9E4532D80733}" vid="{0BC31274-98D4-DA44-AEC1-D57239B385F5}"/>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B9E304DA812C4BB595FA0D15C238B2" ma:contentTypeVersion="2" ma:contentTypeDescription="Een nieuw document maken." ma:contentTypeScope="" ma:versionID="6378485063df9be6ee80e4984f4e6c24">
  <xsd:schema xmlns:xsd="http://www.w3.org/2001/XMLSchema" xmlns:xs="http://www.w3.org/2001/XMLSchema" xmlns:p="http://schemas.microsoft.com/office/2006/metadata/properties" xmlns:ns1="http://schemas.microsoft.com/sharepoint/v3" xmlns:ns2="8f15fbdf-0af8-49ec-a4b9-f1554d086169" targetNamespace="http://schemas.microsoft.com/office/2006/metadata/properties" ma:root="true" ma:fieldsID="6befc4813b175de6285455b0d20ee5de" ns1:_="" ns2:_="">
    <xsd:import namespace="http://schemas.microsoft.com/sharepoint/v3"/>
    <xsd:import namespace="8f15fbdf-0af8-49ec-a4b9-f1554d086169"/>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Begindatum van de planning" ma:description="Geplande begindatum is een sitekolom die door de publicatiefunctie gemaakt wordt. Het wordt gebruikt om een specifieke datum en tijd op te geven waarop de pagina voor het eerst verschijnt voor sitebezoekers." ma:hidden="true" ma:internalName="PublishingStartDate">
      <xsd:simpleType>
        <xsd:restriction base="dms:Unknown"/>
      </xsd:simpleType>
    </xsd:element>
    <xsd:element name="PublishingExpirationDate" ma:index="9" nillable="true" ma:displayName="Einddatum van de planning" ma:description="Geplande einddatum is een sitekolom die door de publicatiefunctie gemaakt wordt. Het wordt gebruikt om een specifieke datum en tijd op te geven waarop de pagina niet langer verschijnt voor sitebezoeke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f15fbdf-0af8-49ec-a4b9-f1554d086169"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E26E38-0D6D-444D-BD4A-2EC8BC705119}">
  <ds:schemaRefs>
    <ds:schemaRef ds:uri="http://schemas.microsoft.com/sharepoint/v3/contenttype/forms"/>
  </ds:schemaRefs>
</ds:datastoreItem>
</file>

<file path=customXml/itemProps2.xml><?xml version="1.0" encoding="utf-8"?>
<ds:datastoreItem xmlns:ds="http://schemas.openxmlformats.org/officeDocument/2006/customXml" ds:itemID="{919E7BB8-4384-40F8-9FB1-8B49902B73A5}">
  <ds:schemaRefs>
    <ds:schemaRef ds:uri="http://schemas.microsoft.com/office/2006/metadata/properties"/>
    <ds:schemaRef ds:uri="28cfccf8-54ea-493e-a951-9a3eba443024"/>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DCA1697B-670E-4671-8CD2-992E54957A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f15fbdf-0af8-49ec-a4b9-f1554d0861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73200 - PPT_NL Arbeidsinspectie_NL</Template>
  <TotalTime>0</TotalTime>
  <Words>1359</Words>
  <Application>Microsoft Office PowerPoint</Application>
  <PresentationFormat>Breedbeeld</PresentationFormat>
  <Paragraphs>214</Paragraphs>
  <Slides>11</Slides>
  <Notes>5</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Symbol</vt:lpstr>
      <vt:lpstr>Verdana</vt:lpstr>
      <vt:lpstr>Wingdings</vt:lpstr>
      <vt:lpstr>Rijkshuisstijl Violet</vt:lpstr>
      <vt:lpstr>Toelichting bij de sectoraanpak arbo</vt:lpstr>
      <vt:lpstr>Achtergrond</vt:lpstr>
      <vt:lpstr>Sectoren 2020-heden</vt:lpstr>
      <vt:lpstr>Ontwikkeling van de sectorale aanpak op het gebied van gezondheid en veiligheid op het werk</vt:lpstr>
      <vt:lpstr>Effect research</vt:lpstr>
      <vt:lpstr>Huidige sectorale aanpak van veiligheid en gezondheid op het werk (sinds 2023)</vt:lpstr>
      <vt:lpstr>Resultaten Hotel- en restaurantbranche</vt:lpstr>
      <vt:lpstr>Resultaten - overzicht</vt:lpstr>
      <vt:lpstr>Ontwikkeling van de sectoraanpak arbozorg</vt:lpstr>
      <vt:lpstr>Meerwaarde kwaliteit RIE (beheerste Risico’s)</vt:lpstr>
      <vt:lpstr>PowerPoint-presentatie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Toelichting sectoraanpak arbozorg</dc:title>
  <dc:subject/>
  <dc:creator>Naerssen, M.J. van</dc:creator>
  <cp:keywords/>
  <dc:description/>
  <cp:lastModifiedBy>Paumen, R.A.</cp:lastModifiedBy>
  <cp:revision>14</cp:revision>
  <dcterms:created xsi:type="dcterms:W3CDTF">2024-08-21T13:13:11Z</dcterms:created>
  <dcterms:modified xsi:type="dcterms:W3CDTF">2025-10-01T15:31:51Z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0x010100E1B9E304DA812C4BB595FA0D15C238B2</vt:lpwstr>
  </property>
  <property fmtid="{D5CDD505-2E9C-101B-9397-08002B2CF9AE}" pid="3" name="diwa_ClassificatieBron">
    <vt:lpwstr>DIWA</vt:lpwstr>
  </property>
  <property fmtid="{D5CDD505-2E9C-101B-9397-08002B2CF9AE}" pid="4" name="diwa_OmschrijvingClassificatie">
    <vt:lpwstr>Vernietigen na 5 jaar</vt:lpwstr>
  </property>
  <property fmtid="{D5CDD505-2E9C-101B-9397-08002B2CF9AE}" pid="5" name="diwa_ClassificatieBronDatum">
    <vt:lpwstr>1/1/2010 12:00:00 AM</vt:lpwstr>
  </property>
  <property fmtid="{D5CDD505-2E9C-101B-9397-08002B2CF9AE}" pid="6" name="diwa_Classificatie">
    <vt:lpwstr>3;#V5</vt:lpwstr>
  </property>
  <property fmtid="{D5CDD505-2E9C-101B-9397-08002B2CF9AE}" pid="7" name="_dlc_DocIdItemGuid">
    <vt:lpwstr>61cffc67-9627-48fc-a249-c7f642075f70</vt:lpwstr>
  </property>
  <property fmtid="{D5CDD505-2E9C-101B-9397-08002B2CF9AE}" pid="8" name="diwi_StraatGeadresseerde">
    <vt:lpwstr/>
  </property>
  <property fmtid="{D5CDD505-2E9C-101B-9397-08002B2CF9AE}" pid="9" name="diwi_Trefwoorden">
    <vt:lpwstr/>
  </property>
  <property fmtid="{D5CDD505-2E9C-101B-9397-08002B2CF9AE}" pid="10" name="diwi_HuisnummerGeadresseerde">
    <vt:lpwstr/>
  </property>
  <property fmtid="{D5CDD505-2E9C-101B-9397-08002B2CF9AE}" pid="11" name="diwi_PostcodeGeadresseerde">
    <vt:lpwstr/>
  </property>
  <property fmtid="{D5CDD505-2E9C-101B-9397-08002B2CF9AE}" pid="12" name="diwi_Tab">
    <vt:lpwstr/>
  </property>
  <property fmtid="{D5CDD505-2E9C-101B-9397-08002B2CF9AE}" pid="13" name="diwi_HuisnummerToevoegingGeadresseerde">
    <vt:lpwstr/>
  </property>
  <property fmtid="{D5CDD505-2E9C-101B-9397-08002B2CF9AE}" pid="14" name="diwi_OrganisatieGeadresseerde">
    <vt:lpwstr/>
  </property>
  <property fmtid="{D5CDD505-2E9C-101B-9397-08002B2CF9AE}" pid="15" name="diwi_Beveiligingscategorie">
    <vt:lpwstr/>
  </property>
  <property fmtid="{D5CDD505-2E9C-101B-9397-08002B2CF9AE}" pid="16" name="diwi_WoonplaatsGeadresseerde">
    <vt:lpwstr/>
  </property>
  <property fmtid="{D5CDD505-2E9C-101B-9397-08002B2CF9AE}" pid="17" name="diwi_NaamGeadresseerde">
    <vt:lpwstr/>
  </property>
</Properties>
</file>