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1" r:id="rId1"/>
    <p:sldMasterId id="2147483728" r:id="rId2"/>
  </p:sldMasterIdLst>
  <p:notesMasterIdLst>
    <p:notesMasterId r:id="rId39"/>
  </p:notesMasterIdLst>
  <p:handoutMasterIdLst>
    <p:handoutMasterId r:id="rId40"/>
  </p:handoutMasterIdLst>
  <p:sldIdLst>
    <p:sldId id="617" r:id="rId3"/>
    <p:sldId id="289" r:id="rId4"/>
    <p:sldId id="577" r:id="rId5"/>
    <p:sldId id="567" r:id="rId6"/>
    <p:sldId id="635" r:id="rId7"/>
    <p:sldId id="571" r:id="rId8"/>
    <p:sldId id="576" r:id="rId9"/>
    <p:sldId id="1004" r:id="rId10"/>
    <p:sldId id="285" r:id="rId11"/>
    <p:sldId id="272" r:id="rId12"/>
    <p:sldId id="563" r:id="rId13"/>
    <p:sldId id="564" r:id="rId14"/>
    <p:sldId id="565" r:id="rId15"/>
    <p:sldId id="580" r:id="rId16"/>
    <p:sldId id="1005" r:id="rId17"/>
    <p:sldId id="627" r:id="rId18"/>
    <p:sldId id="581" r:id="rId19"/>
    <p:sldId id="1006" r:id="rId20"/>
    <p:sldId id="1007" r:id="rId21"/>
    <p:sldId id="611" r:id="rId22"/>
    <p:sldId id="1008" r:id="rId23"/>
    <p:sldId id="1009" r:id="rId24"/>
    <p:sldId id="1010" r:id="rId25"/>
    <p:sldId id="1011" r:id="rId26"/>
    <p:sldId id="290" r:id="rId27"/>
    <p:sldId id="291" r:id="rId28"/>
    <p:sldId id="1012" r:id="rId29"/>
    <p:sldId id="1013" r:id="rId30"/>
    <p:sldId id="629" r:id="rId31"/>
    <p:sldId id="632" r:id="rId32"/>
    <p:sldId id="279" r:id="rId33"/>
    <p:sldId id="281" r:id="rId34"/>
    <p:sldId id="282" r:id="rId35"/>
    <p:sldId id="283" r:id="rId36"/>
    <p:sldId id="586" r:id="rId37"/>
    <p:sldId id="99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B31C42-BAE2-6B49-9752-0AAC3F77DDD2}" name="Voorn, K. van der (Koen)" initials="VKvd(" userId="S::kvdvoorn@nlarbeidsinspectie.nl::f6bf1d3d-7207-4dbf-9eaa-46d669f71355" providerId="AD"/>
  <p188:author id="{312893F4-D574-3C6C-880C-81F7F0A68CCB}" name="Kerkhof, J." initials="KJ" userId="S::jkerkhof@nlarbeidsinspectie.nl::427da0f8-5e2d-48af-bb90-fcb6384254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CA005D"/>
    <a:srgbClr val="42145F"/>
    <a:srgbClr val="CA2061"/>
    <a:srgbClr val="CA0061"/>
    <a:srgbClr val="CA2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31" autoAdjust="0"/>
    <p:restoredTop sz="93214" autoAdjust="0"/>
  </p:normalViewPr>
  <p:slideViewPr>
    <p:cSldViewPr snapToGrid="0">
      <p:cViewPr varScale="1">
        <p:scale>
          <a:sx n="55" d="100"/>
          <a:sy n="55" d="100"/>
        </p:scale>
        <p:origin x="1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500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0F4DD61-2C6A-7CAE-9FC0-F2DFD8EDC3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85B3DF2-F1D8-FAF0-FC52-0DE9694AB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CEC94-77B9-344C-BD43-F06AED8663AB}" type="datetimeFigureOut">
              <a:rPr lang="nl-NL" smtClean="0"/>
              <a:t>1-10-2025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8C5C78F-4FB5-7530-FB7D-2051C1FD6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64DD7C1-418C-14EA-A36E-501FECEB2D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F3A1-36DA-6B42-A33F-40E0B5F4D3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824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52E2F-08C5-4011-BF1D-254320604082}" type="datetimeFigureOut">
              <a:rPr lang="nl-NL" smtClean="0"/>
              <a:t>1-10-2025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807E5-B6DD-4591-A142-02E2FF8591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822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852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578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Optioneel: mondeling toelichten wat het verschil is tussen directe- en basisoorzaken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49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13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309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400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179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Onderste vier worden aan expertgroep voorgelegd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93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49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Ter informatie over interne werkwijze:</a:t>
            </a:r>
          </a:p>
          <a:p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inspecteur beoordeelt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Review 2</a:t>
            </a:r>
            <a:r>
              <a:rPr lang="nl-NL" baseline="30000" dirty="0"/>
              <a:t>e</a:t>
            </a:r>
            <a:r>
              <a:rPr lang="nl-NL" dirty="0"/>
              <a:t> inspecteur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Beoordeling projectleider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Oordeel naar werkgever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Indien werkgeversrapportage goedgekeurd: afschrift slachtoffer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041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807E5-B6DD-4591-A142-02E2FF8591D4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4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afbeelding vertica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65396"/>
          </a:xfrm>
          <a:custGeom>
            <a:avLst/>
            <a:gdLst>
              <a:gd name="connsiteX0" fmla="*/ 0 w 6099175"/>
              <a:gd name="connsiteY0" fmla="*/ 0 h 6865396"/>
              <a:gd name="connsiteX1" fmla="*/ 6099175 w 6099175"/>
              <a:gd name="connsiteY1" fmla="*/ 0 h 6865396"/>
              <a:gd name="connsiteX2" fmla="*/ 6099175 w 6099175"/>
              <a:gd name="connsiteY2" fmla="*/ 6865396 h 6865396"/>
              <a:gd name="connsiteX3" fmla="*/ 0 w 6099175"/>
              <a:gd name="connsiteY3" fmla="*/ 6865396 h 6865396"/>
              <a:gd name="connsiteX4" fmla="*/ 0 w 6099175"/>
              <a:gd name="connsiteY4" fmla="*/ 0 h 6865396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9175 w 6099175"/>
              <a:gd name="connsiteY3" fmla="*/ 6872271 h 6872271"/>
              <a:gd name="connsiteX4" fmla="*/ 0 w 6099175"/>
              <a:gd name="connsiteY4" fmla="*/ 6872271 h 6872271"/>
              <a:gd name="connsiteX5" fmla="*/ 0 w 6099175"/>
              <a:gd name="connsiteY5" fmla="*/ 6875 h 6872271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4592 w 6099175"/>
              <a:gd name="connsiteY3" fmla="*/ 1278786 h 6872271"/>
              <a:gd name="connsiteX4" fmla="*/ 6099175 w 6099175"/>
              <a:gd name="connsiteY4" fmla="*/ 6872271 h 6872271"/>
              <a:gd name="connsiteX5" fmla="*/ 0 w 6099175"/>
              <a:gd name="connsiteY5" fmla="*/ 6872271 h 6872271"/>
              <a:gd name="connsiteX6" fmla="*/ 0 w 6099175"/>
              <a:gd name="connsiteY6" fmla="*/ 6875 h 6872271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6099175 w 6099175"/>
              <a:gd name="connsiteY2" fmla="*/ 0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6566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2508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9175" h="6865396">
                <a:moveTo>
                  <a:pt x="0" y="0"/>
                </a:moveTo>
                <a:lnTo>
                  <a:pt x="5772508" y="1"/>
                </a:lnTo>
                <a:cubicBezTo>
                  <a:pt x="5772802" y="433495"/>
                  <a:pt x="5773097" y="866990"/>
                  <a:pt x="5773391" y="1300484"/>
                </a:cubicBezTo>
                <a:lnTo>
                  <a:pt x="6097767" y="1300486"/>
                </a:lnTo>
                <a:cubicBezTo>
                  <a:pt x="6099295" y="3164981"/>
                  <a:pt x="6097647" y="5000901"/>
                  <a:pt x="6099175" y="6865396"/>
                </a:cubicBezTo>
                <a:lnTo>
                  <a:pt x="0" y="68653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F0B4BA3-CBC1-A690-34F2-164479A84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9B1DFD74-2A18-A547-B6F8-41CFBABB79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7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3840">
          <p15:clr>
            <a:srgbClr val="FBAE40"/>
          </p15:clr>
        </p15:guide>
        <p15:guide id="3" pos="403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500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3726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430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8910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6823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9440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6674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793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8185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1" y="-2380"/>
            <a:ext cx="6095999" cy="6867256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66263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7 w 6095999"/>
              <a:gd name="connsiteY0" fmla="*/ 0 h 6860381"/>
              <a:gd name="connsiteX1" fmla="*/ 6091237 w 6095999"/>
              <a:gd name="connsiteY1" fmla="*/ 0 h 6860381"/>
              <a:gd name="connsiteX2" fmla="*/ 6091237 w 6095999"/>
              <a:gd name="connsiteY2" fmla="*/ 2381 h 6860381"/>
              <a:gd name="connsiteX3" fmla="*/ 6095999 w 6095999"/>
              <a:gd name="connsiteY3" fmla="*/ 2381 h 6860381"/>
              <a:gd name="connsiteX4" fmla="*/ 6095999 w 6095999"/>
              <a:gd name="connsiteY4" fmla="*/ 6860381 h 6860381"/>
              <a:gd name="connsiteX5" fmla="*/ 6095998 w 6095999"/>
              <a:gd name="connsiteY5" fmla="*/ 6860381 h 6860381"/>
              <a:gd name="connsiteX6" fmla="*/ 3832224 w 6095999"/>
              <a:gd name="connsiteY6" fmla="*/ 6860381 h 6860381"/>
              <a:gd name="connsiteX7" fmla="*/ 232200 w 6095999"/>
              <a:gd name="connsiteY7" fmla="*/ 6860381 h 6860381"/>
              <a:gd name="connsiteX8" fmla="*/ 0 w 6095999"/>
              <a:gd name="connsiteY8" fmla="*/ 948531 h 6860381"/>
              <a:gd name="connsiteX9" fmla="*/ 0 w 6095999"/>
              <a:gd name="connsiteY9" fmla="*/ 711200 h 6860381"/>
              <a:gd name="connsiteX10" fmla="*/ 0 w 6095999"/>
              <a:gd name="connsiteY10" fmla="*/ 2381 h 6860381"/>
              <a:gd name="connsiteX11" fmla="*/ 1 w 6095999"/>
              <a:gd name="connsiteY11" fmla="*/ 2381 h 6860381"/>
              <a:gd name="connsiteX12" fmla="*/ 1 w 6095999"/>
              <a:gd name="connsiteY12" fmla="*/ 711994 h 6860381"/>
              <a:gd name="connsiteX13" fmla="*/ 233365 w 6095999"/>
              <a:gd name="connsiteY13" fmla="*/ 711994 h 6860381"/>
              <a:gd name="connsiteX14" fmla="*/ 233365 w 6095999"/>
              <a:gd name="connsiteY14" fmla="*/ 2381 h 6860381"/>
              <a:gd name="connsiteX15" fmla="*/ 229237 w 6095999"/>
              <a:gd name="connsiteY15" fmla="*/ 2381 h 6860381"/>
              <a:gd name="connsiteX16" fmla="*/ 229237 w 6095999"/>
              <a:gd name="connsiteY16" fmla="*/ 0 h 6860381"/>
              <a:gd name="connsiteX0" fmla="*/ 229237 w 6095999"/>
              <a:gd name="connsiteY0" fmla="*/ 0 h 6867256"/>
              <a:gd name="connsiteX1" fmla="*/ 6091237 w 6095999"/>
              <a:gd name="connsiteY1" fmla="*/ 0 h 6867256"/>
              <a:gd name="connsiteX2" fmla="*/ 6091237 w 6095999"/>
              <a:gd name="connsiteY2" fmla="*/ 2381 h 6867256"/>
              <a:gd name="connsiteX3" fmla="*/ 6095999 w 6095999"/>
              <a:gd name="connsiteY3" fmla="*/ 2381 h 6867256"/>
              <a:gd name="connsiteX4" fmla="*/ 6095999 w 6095999"/>
              <a:gd name="connsiteY4" fmla="*/ 6860381 h 6867256"/>
              <a:gd name="connsiteX5" fmla="*/ 6095998 w 6095999"/>
              <a:gd name="connsiteY5" fmla="*/ 6860381 h 6867256"/>
              <a:gd name="connsiteX6" fmla="*/ 3832224 w 6095999"/>
              <a:gd name="connsiteY6" fmla="*/ 6860381 h 6867256"/>
              <a:gd name="connsiteX7" fmla="*/ 5319 w 6095999"/>
              <a:gd name="connsiteY7" fmla="*/ 6867256 h 6867256"/>
              <a:gd name="connsiteX8" fmla="*/ 0 w 6095999"/>
              <a:gd name="connsiteY8" fmla="*/ 948531 h 6867256"/>
              <a:gd name="connsiteX9" fmla="*/ 0 w 6095999"/>
              <a:gd name="connsiteY9" fmla="*/ 711200 h 6867256"/>
              <a:gd name="connsiteX10" fmla="*/ 0 w 6095999"/>
              <a:gd name="connsiteY10" fmla="*/ 2381 h 6867256"/>
              <a:gd name="connsiteX11" fmla="*/ 1 w 6095999"/>
              <a:gd name="connsiteY11" fmla="*/ 2381 h 6867256"/>
              <a:gd name="connsiteX12" fmla="*/ 1 w 6095999"/>
              <a:gd name="connsiteY12" fmla="*/ 711994 h 6867256"/>
              <a:gd name="connsiteX13" fmla="*/ 233365 w 6095999"/>
              <a:gd name="connsiteY13" fmla="*/ 711994 h 6867256"/>
              <a:gd name="connsiteX14" fmla="*/ 233365 w 6095999"/>
              <a:gd name="connsiteY14" fmla="*/ 2381 h 6867256"/>
              <a:gd name="connsiteX15" fmla="*/ 229237 w 6095999"/>
              <a:gd name="connsiteY15" fmla="*/ 2381 h 6867256"/>
              <a:gd name="connsiteX16" fmla="*/ 229237 w 6095999"/>
              <a:gd name="connsiteY16" fmla="*/ 0 h 686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999" h="6867256">
                <a:moveTo>
                  <a:pt x="229237" y="0"/>
                </a:moveTo>
                <a:lnTo>
                  <a:pt x="6091237" y="0"/>
                </a:lnTo>
                <a:lnTo>
                  <a:pt x="6091237" y="2381"/>
                </a:lnTo>
                <a:lnTo>
                  <a:pt x="6095999" y="2381"/>
                </a:lnTo>
                <a:lnTo>
                  <a:pt x="6095999" y="6860381"/>
                </a:lnTo>
                <a:lnTo>
                  <a:pt x="6095998" y="6860381"/>
                </a:lnTo>
                <a:lnTo>
                  <a:pt x="3832224" y="6860381"/>
                </a:lnTo>
                <a:lnTo>
                  <a:pt x="5319" y="6867256"/>
                </a:lnTo>
                <a:lnTo>
                  <a:pt x="0" y="948531"/>
                </a:lnTo>
                <a:lnTo>
                  <a:pt x="0" y="711200"/>
                </a:lnTo>
                <a:lnTo>
                  <a:pt x="0" y="2381"/>
                </a:lnTo>
                <a:lnTo>
                  <a:pt x="1" y="2381"/>
                </a:lnTo>
                <a:lnTo>
                  <a:pt x="1" y="711994"/>
                </a:lnTo>
                <a:lnTo>
                  <a:pt x="233365" y="711994"/>
                </a:lnTo>
                <a:lnTo>
                  <a:pt x="233365" y="2381"/>
                </a:lnTo>
                <a:lnTo>
                  <a:pt x="229237" y="2381"/>
                </a:lnTo>
                <a:lnTo>
                  <a:pt x="2292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871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 afbeelding verticaal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9B1DFD74-2A18-A547-B6F8-41CFBABB7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23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3840">
          <p15:clr>
            <a:srgbClr val="FBAE40"/>
          </p15:clr>
        </p15:guide>
        <p15:guide id="3" pos="40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1" y="-2381"/>
            <a:ext cx="6095999" cy="6869479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5488781 h 6860381"/>
              <a:gd name="connsiteX10" fmla="*/ 1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5488781 h 6860381"/>
              <a:gd name="connsiteX9" fmla="*/ 1 w 6096000"/>
              <a:gd name="connsiteY9" fmla="*/ 54887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54887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7 w 6095999"/>
              <a:gd name="connsiteY0" fmla="*/ 0 h 6860381"/>
              <a:gd name="connsiteX1" fmla="*/ 6091237 w 6095999"/>
              <a:gd name="connsiteY1" fmla="*/ 0 h 6860381"/>
              <a:gd name="connsiteX2" fmla="*/ 6091237 w 6095999"/>
              <a:gd name="connsiteY2" fmla="*/ 2381 h 6860381"/>
              <a:gd name="connsiteX3" fmla="*/ 6095999 w 6095999"/>
              <a:gd name="connsiteY3" fmla="*/ 2381 h 6860381"/>
              <a:gd name="connsiteX4" fmla="*/ 6095999 w 6095999"/>
              <a:gd name="connsiteY4" fmla="*/ 6860381 h 6860381"/>
              <a:gd name="connsiteX5" fmla="*/ 6095998 w 6095999"/>
              <a:gd name="connsiteY5" fmla="*/ 6860381 h 6860381"/>
              <a:gd name="connsiteX6" fmla="*/ 3832224 w 6095999"/>
              <a:gd name="connsiteY6" fmla="*/ 6860381 h 6860381"/>
              <a:gd name="connsiteX7" fmla="*/ 232200 w 6095999"/>
              <a:gd name="connsiteY7" fmla="*/ 6860381 h 6860381"/>
              <a:gd name="connsiteX8" fmla="*/ 0 w 6095999"/>
              <a:gd name="connsiteY8" fmla="*/ 948531 h 6860381"/>
              <a:gd name="connsiteX9" fmla="*/ 0 w 6095999"/>
              <a:gd name="connsiteY9" fmla="*/ 711200 h 6860381"/>
              <a:gd name="connsiteX10" fmla="*/ 0 w 6095999"/>
              <a:gd name="connsiteY10" fmla="*/ 2381 h 6860381"/>
              <a:gd name="connsiteX11" fmla="*/ 1 w 6095999"/>
              <a:gd name="connsiteY11" fmla="*/ 2381 h 6860381"/>
              <a:gd name="connsiteX12" fmla="*/ 1 w 6095999"/>
              <a:gd name="connsiteY12" fmla="*/ 711994 h 6860381"/>
              <a:gd name="connsiteX13" fmla="*/ 233365 w 6095999"/>
              <a:gd name="connsiteY13" fmla="*/ 711994 h 6860381"/>
              <a:gd name="connsiteX14" fmla="*/ 233365 w 6095999"/>
              <a:gd name="connsiteY14" fmla="*/ 2381 h 6860381"/>
              <a:gd name="connsiteX15" fmla="*/ 229237 w 6095999"/>
              <a:gd name="connsiteY15" fmla="*/ 2381 h 6860381"/>
              <a:gd name="connsiteX16" fmla="*/ 229237 w 6095999"/>
              <a:gd name="connsiteY16" fmla="*/ 0 h 6860381"/>
              <a:gd name="connsiteX0" fmla="*/ 229237 w 6095999"/>
              <a:gd name="connsiteY0" fmla="*/ 0 h 6869479"/>
              <a:gd name="connsiteX1" fmla="*/ 6091237 w 6095999"/>
              <a:gd name="connsiteY1" fmla="*/ 0 h 6869479"/>
              <a:gd name="connsiteX2" fmla="*/ 6091237 w 6095999"/>
              <a:gd name="connsiteY2" fmla="*/ 2381 h 6869479"/>
              <a:gd name="connsiteX3" fmla="*/ 6095999 w 6095999"/>
              <a:gd name="connsiteY3" fmla="*/ 2381 h 6869479"/>
              <a:gd name="connsiteX4" fmla="*/ 6095999 w 6095999"/>
              <a:gd name="connsiteY4" fmla="*/ 6860381 h 6869479"/>
              <a:gd name="connsiteX5" fmla="*/ 6095998 w 6095999"/>
              <a:gd name="connsiteY5" fmla="*/ 6860381 h 6869479"/>
              <a:gd name="connsiteX6" fmla="*/ 3832224 w 6095999"/>
              <a:gd name="connsiteY6" fmla="*/ 6860381 h 6869479"/>
              <a:gd name="connsiteX7" fmla="*/ 188 w 6095999"/>
              <a:gd name="connsiteY7" fmla="*/ 6869479 h 6869479"/>
              <a:gd name="connsiteX8" fmla="*/ 0 w 6095999"/>
              <a:gd name="connsiteY8" fmla="*/ 948531 h 6869479"/>
              <a:gd name="connsiteX9" fmla="*/ 0 w 6095999"/>
              <a:gd name="connsiteY9" fmla="*/ 711200 h 6869479"/>
              <a:gd name="connsiteX10" fmla="*/ 0 w 6095999"/>
              <a:gd name="connsiteY10" fmla="*/ 2381 h 6869479"/>
              <a:gd name="connsiteX11" fmla="*/ 1 w 6095999"/>
              <a:gd name="connsiteY11" fmla="*/ 2381 h 6869479"/>
              <a:gd name="connsiteX12" fmla="*/ 1 w 6095999"/>
              <a:gd name="connsiteY12" fmla="*/ 711994 h 6869479"/>
              <a:gd name="connsiteX13" fmla="*/ 233365 w 6095999"/>
              <a:gd name="connsiteY13" fmla="*/ 711994 h 6869479"/>
              <a:gd name="connsiteX14" fmla="*/ 233365 w 6095999"/>
              <a:gd name="connsiteY14" fmla="*/ 2381 h 6869479"/>
              <a:gd name="connsiteX15" fmla="*/ 229237 w 6095999"/>
              <a:gd name="connsiteY15" fmla="*/ 2381 h 6869479"/>
              <a:gd name="connsiteX16" fmla="*/ 229237 w 6095999"/>
              <a:gd name="connsiteY16" fmla="*/ 0 h 686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999" h="6869479">
                <a:moveTo>
                  <a:pt x="229237" y="0"/>
                </a:moveTo>
                <a:lnTo>
                  <a:pt x="6091237" y="0"/>
                </a:lnTo>
                <a:lnTo>
                  <a:pt x="6091237" y="2381"/>
                </a:lnTo>
                <a:lnTo>
                  <a:pt x="6095999" y="2381"/>
                </a:lnTo>
                <a:lnTo>
                  <a:pt x="6095999" y="6860381"/>
                </a:lnTo>
                <a:lnTo>
                  <a:pt x="6095998" y="6860381"/>
                </a:lnTo>
                <a:lnTo>
                  <a:pt x="3832224" y="6860381"/>
                </a:lnTo>
                <a:lnTo>
                  <a:pt x="188" y="6869479"/>
                </a:lnTo>
                <a:cubicBezTo>
                  <a:pt x="125" y="4895830"/>
                  <a:pt x="63" y="2922180"/>
                  <a:pt x="0" y="948531"/>
                </a:cubicBezTo>
                <a:lnTo>
                  <a:pt x="0" y="711200"/>
                </a:lnTo>
                <a:lnTo>
                  <a:pt x="0" y="2381"/>
                </a:lnTo>
                <a:lnTo>
                  <a:pt x="1" y="2381"/>
                </a:lnTo>
                <a:lnTo>
                  <a:pt x="1" y="711994"/>
                </a:lnTo>
                <a:lnTo>
                  <a:pt x="233365" y="711994"/>
                </a:lnTo>
                <a:lnTo>
                  <a:pt x="233365" y="2381"/>
                </a:lnTo>
                <a:lnTo>
                  <a:pt x="229237" y="2381"/>
                </a:lnTo>
                <a:lnTo>
                  <a:pt x="2292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7565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626381 h 6860381"/>
              <a:gd name="connsiteX8" fmla="*/ 0 w 6096000"/>
              <a:gd name="connsiteY8" fmla="*/ 6626381 h 6860381"/>
              <a:gd name="connsiteX9" fmla="*/ 0 w 6096000"/>
              <a:gd name="connsiteY9" fmla="*/ 5488781 h 6860381"/>
              <a:gd name="connsiteX10" fmla="*/ 1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0 w 6096000"/>
              <a:gd name="connsiteY7" fmla="*/ 6626381 h 6860381"/>
              <a:gd name="connsiteX8" fmla="*/ 0 w 6096000"/>
              <a:gd name="connsiteY8" fmla="*/ 5488781 h 6860381"/>
              <a:gd name="connsiteX9" fmla="*/ 1 w 6096000"/>
              <a:gd name="connsiteY9" fmla="*/ 54887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0 w 6096000"/>
              <a:gd name="connsiteY7" fmla="*/ 6626381 h 6860381"/>
              <a:gd name="connsiteX8" fmla="*/ 0 w 6096000"/>
              <a:gd name="connsiteY8" fmla="*/ 54887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626381 h 6860381"/>
              <a:gd name="connsiteX7" fmla="*/ 0 w 6096000"/>
              <a:gd name="connsiteY7" fmla="*/ 5488781 h 6860381"/>
              <a:gd name="connsiteX8" fmla="*/ 1 w 6096000"/>
              <a:gd name="connsiteY8" fmla="*/ 948531 h 6860381"/>
              <a:gd name="connsiteX9" fmla="*/ 1 w 6096000"/>
              <a:gd name="connsiteY9" fmla="*/ 711200 h 6860381"/>
              <a:gd name="connsiteX10" fmla="*/ 1 w 6096000"/>
              <a:gd name="connsiteY10" fmla="*/ 2381 h 6860381"/>
              <a:gd name="connsiteX11" fmla="*/ 2 w 6096000"/>
              <a:gd name="connsiteY11" fmla="*/ 2381 h 6860381"/>
              <a:gd name="connsiteX12" fmla="*/ 2 w 6096000"/>
              <a:gd name="connsiteY12" fmla="*/ 711994 h 6860381"/>
              <a:gd name="connsiteX13" fmla="*/ 233366 w 6096000"/>
              <a:gd name="connsiteY13" fmla="*/ 711994 h 6860381"/>
              <a:gd name="connsiteX14" fmla="*/ 233366 w 6096000"/>
              <a:gd name="connsiteY14" fmla="*/ 2381 h 6860381"/>
              <a:gd name="connsiteX15" fmla="*/ 229238 w 6096000"/>
              <a:gd name="connsiteY15" fmla="*/ 2381 h 6860381"/>
              <a:gd name="connsiteX16" fmla="*/ 229238 w 6096000"/>
              <a:gd name="connsiteY16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626381 h 6860381"/>
              <a:gd name="connsiteX7" fmla="*/ 1 w 6096000"/>
              <a:gd name="connsiteY7" fmla="*/ 948531 h 6860381"/>
              <a:gd name="connsiteX8" fmla="*/ 1 w 6096000"/>
              <a:gd name="connsiteY8" fmla="*/ 711200 h 6860381"/>
              <a:gd name="connsiteX9" fmla="*/ 1 w 6096000"/>
              <a:gd name="connsiteY9" fmla="*/ 2381 h 6860381"/>
              <a:gd name="connsiteX10" fmla="*/ 2 w 6096000"/>
              <a:gd name="connsiteY10" fmla="*/ 2381 h 6860381"/>
              <a:gd name="connsiteX11" fmla="*/ 2 w 6096000"/>
              <a:gd name="connsiteY11" fmla="*/ 711994 h 6860381"/>
              <a:gd name="connsiteX12" fmla="*/ 233366 w 6096000"/>
              <a:gd name="connsiteY12" fmla="*/ 711994 h 6860381"/>
              <a:gd name="connsiteX13" fmla="*/ 233366 w 6096000"/>
              <a:gd name="connsiteY13" fmla="*/ 2381 h 6860381"/>
              <a:gd name="connsiteX14" fmla="*/ 229238 w 6096000"/>
              <a:gd name="connsiteY14" fmla="*/ 2381 h 6860381"/>
              <a:gd name="connsiteX15" fmla="*/ 229238 w 6096000"/>
              <a:gd name="connsiteY15" fmla="*/ 0 h 6860381"/>
              <a:gd name="connsiteX0" fmla="*/ 242989 w 6109751"/>
              <a:gd name="connsiteY0" fmla="*/ 0 h 6860381"/>
              <a:gd name="connsiteX1" fmla="*/ 6104989 w 6109751"/>
              <a:gd name="connsiteY1" fmla="*/ 0 h 6860381"/>
              <a:gd name="connsiteX2" fmla="*/ 6104989 w 6109751"/>
              <a:gd name="connsiteY2" fmla="*/ 2381 h 6860381"/>
              <a:gd name="connsiteX3" fmla="*/ 6109751 w 6109751"/>
              <a:gd name="connsiteY3" fmla="*/ 2381 h 6860381"/>
              <a:gd name="connsiteX4" fmla="*/ 6109751 w 6109751"/>
              <a:gd name="connsiteY4" fmla="*/ 6860381 h 6860381"/>
              <a:gd name="connsiteX5" fmla="*/ 6109750 w 6109751"/>
              <a:gd name="connsiteY5" fmla="*/ 6860381 h 6860381"/>
              <a:gd name="connsiteX6" fmla="*/ 0 w 6109751"/>
              <a:gd name="connsiteY6" fmla="*/ 6860137 h 6860381"/>
              <a:gd name="connsiteX7" fmla="*/ 13752 w 6109751"/>
              <a:gd name="connsiteY7" fmla="*/ 948531 h 6860381"/>
              <a:gd name="connsiteX8" fmla="*/ 13752 w 6109751"/>
              <a:gd name="connsiteY8" fmla="*/ 711200 h 6860381"/>
              <a:gd name="connsiteX9" fmla="*/ 13752 w 6109751"/>
              <a:gd name="connsiteY9" fmla="*/ 2381 h 6860381"/>
              <a:gd name="connsiteX10" fmla="*/ 13753 w 6109751"/>
              <a:gd name="connsiteY10" fmla="*/ 2381 h 6860381"/>
              <a:gd name="connsiteX11" fmla="*/ 13753 w 6109751"/>
              <a:gd name="connsiteY11" fmla="*/ 711994 h 6860381"/>
              <a:gd name="connsiteX12" fmla="*/ 247117 w 6109751"/>
              <a:gd name="connsiteY12" fmla="*/ 711994 h 6860381"/>
              <a:gd name="connsiteX13" fmla="*/ 247117 w 6109751"/>
              <a:gd name="connsiteY13" fmla="*/ 2381 h 6860381"/>
              <a:gd name="connsiteX14" fmla="*/ 242989 w 6109751"/>
              <a:gd name="connsiteY14" fmla="*/ 2381 h 6860381"/>
              <a:gd name="connsiteX15" fmla="*/ 242989 w 6109751"/>
              <a:gd name="connsiteY15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860137 h 6860381"/>
              <a:gd name="connsiteX7" fmla="*/ 1 w 6096000"/>
              <a:gd name="connsiteY7" fmla="*/ 948531 h 6860381"/>
              <a:gd name="connsiteX8" fmla="*/ 1 w 6096000"/>
              <a:gd name="connsiteY8" fmla="*/ 711200 h 6860381"/>
              <a:gd name="connsiteX9" fmla="*/ 1 w 6096000"/>
              <a:gd name="connsiteY9" fmla="*/ 2381 h 6860381"/>
              <a:gd name="connsiteX10" fmla="*/ 2 w 6096000"/>
              <a:gd name="connsiteY10" fmla="*/ 2381 h 6860381"/>
              <a:gd name="connsiteX11" fmla="*/ 2 w 6096000"/>
              <a:gd name="connsiteY11" fmla="*/ 711994 h 6860381"/>
              <a:gd name="connsiteX12" fmla="*/ 233366 w 6096000"/>
              <a:gd name="connsiteY12" fmla="*/ 711994 h 6860381"/>
              <a:gd name="connsiteX13" fmla="*/ 233366 w 6096000"/>
              <a:gd name="connsiteY13" fmla="*/ 2381 h 6860381"/>
              <a:gd name="connsiteX14" fmla="*/ 229238 w 6096000"/>
              <a:gd name="connsiteY14" fmla="*/ 2381 h 6860381"/>
              <a:gd name="connsiteX15" fmla="*/ 229238 w 6096000"/>
              <a:gd name="connsiteY15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0" y="6860137"/>
                </a:lnTo>
                <a:cubicBezTo>
                  <a:pt x="0" y="4967520"/>
                  <a:pt x="1" y="2841148"/>
                  <a:pt x="1" y="948531"/>
                </a:cubicBez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735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284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23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3170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6140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bg>
      <p:bgPr>
        <a:gradFill>
          <a:gsLst>
            <a:gs pos="50000">
              <a:schemeClr val="bg1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8875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C5BC913F-44C9-0741-BC0D-738F89AC7F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7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8CD9764-698B-E14C-A594-D5853E1EF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5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60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D8C70-0B24-9C4E-A803-F7009FF2D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7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CF7A6B4-C699-594C-9D24-0AF1D6667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5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61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CF7A6B4-C699-594C-9D24-0AF1D6667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5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58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2278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verticaal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65396"/>
          </a:xfrm>
          <a:custGeom>
            <a:avLst/>
            <a:gdLst>
              <a:gd name="connsiteX0" fmla="*/ 0 w 6099175"/>
              <a:gd name="connsiteY0" fmla="*/ 0 h 6865396"/>
              <a:gd name="connsiteX1" fmla="*/ 6099175 w 6099175"/>
              <a:gd name="connsiteY1" fmla="*/ 0 h 6865396"/>
              <a:gd name="connsiteX2" fmla="*/ 6099175 w 6099175"/>
              <a:gd name="connsiteY2" fmla="*/ 6865396 h 6865396"/>
              <a:gd name="connsiteX3" fmla="*/ 0 w 6099175"/>
              <a:gd name="connsiteY3" fmla="*/ 6865396 h 6865396"/>
              <a:gd name="connsiteX4" fmla="*/ 0 w 6099175"/>
              <a:gd name="connsiteY4" fmla="*/ 0 h 6865396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9175 w 6099175"/>
              <a:gd name="connsiteY3" fmla="*/ 6872271 h 6872271"/>
              <a:gd name="connsiteX4" fmla="*/ 0 w 6099175"/>
              <a:gd name="connsiteY4" fmla="*/ 6872271 h 6872271"/>
              <a:gd name="connsiteX5" fmla="*/ 0 w 6099175"/>
              <a:gd name="connsiteY5" fmla="*/ 6875 h 6872271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4592 w 6099175"/>
              <a:gd name="connsiteY3" fmla="*/ 1278786 h 6872271"/>
              <a:gd name="connsiteX4" fmla="*/ 6099175 w 6099175"/>
              <a:gd name="connsiteY4" fmla="*/ 6872271 h 6872271"/>
              <a:gd name="connsiteX5" fmla="*/ 0 w 6099175"/>
              <a:gd name="connsiteY5" fmla="*/ 6872271 h 6872271"/>
              <a:gd name="connsiteX6" fmla="*/ 0 w 6099175"/>
              <a:gd name="connsiteY6" fmla="*/ 6875 h 6872271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6099175 w 6099175"/>
              <a:gd name="connsiteY2" fmla="*/ 0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6566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2508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9175" h="6865396">
                <a:moveTo>
                  <a:pt x="0" y="0"/>
                </a:moveTo>
                <a:lnTo>
                  <a:pt x="5772508" y="1"/>
                </a:lnTo>
                <a:cubicBezTo>
                  <a:pt x="5772802" y="433495"/>
                  <a:pt x="5773097" y="866990"/>
                  <a:pt x="5773391" y="1300484"/>
                </a:cubicBezTo>
                <a:lnTo>
                  <a:pt x="6097767" y="1300486"/>
                </a:lnTo>
                <a:cubicBezTo>
                  <a:pt x="6099295" y="3164981"/>
                  <a:pt x="6097647" y="5000901"/>
                  <a:pt x="6099175" y="6865396"/>
                </a:cubicBezTo>
                <a:lnTo>
                  <a:pt x="0" y="68653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9B1DFD74-2A18-A547-B6F8-41CFBABB7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9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3840">
          <p15:clr>
            <a:srgbClr val="FBAE40"/>
          </p15:clr>
        </p15:guide>
        <p15:guide id="3" pos="403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verticaal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7CB0B5F9-F9B3-BB40-AF7B-C38DE912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86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386908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858000 h 6858000"/>
              <a:gd name="connsiteX6" fmla="*/ 0 w 6098242"/>
              <a:gd name="connsiteY6" fmla="*/ 6858000 h 6858000"/>
              <a:gd name="connsiteX7" fmla="*/ 0 w 6098242"/>
              <a:gd name="connsiteY7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1367 w 6098242"/>
              <a:gd name="connsiteY4" fmla="*/ 6854156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cubicBezTo>
                  <a:pt x="6095950" y="2756735"/>
                  <a:pt x="6093659" y="4805446"/>
                  <a:pt x="6091367" y="6854156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0427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9989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3935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725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282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9424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3477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870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6761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8864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6402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2966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1" y="-2380"/>
            <a:ext cx="6095999" cy="6867256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66263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7 w 6095999"/>
              <a:gd name="connsiteY0" fmla="*/ 0 h 6860381"/>
              <a:gd name="connsiteX1" fmla="*/ 6091237 w 6095999"/>
              <a:gd name="connsiteY1" fmla="*/ 0 h 6860381"/>
              <a:gd name="connsiteX2" fmla="*/ 6091237 w 6095999"/>
              <a:gd name="connsiteY2" fmla="*/ 2381 h 6860381"/>
              <a:gd name="connsiteX3" fmla="*/ 6095999 w 6095999"/>
              <a:gd name="connsiteY3" fmla="*/ 2381 h 6860381"/>
              <a:gd name="connsiteX4" fmla="*/ 6095999 w 6095999"/>
              <a:gd name="connsiteY4" fmla="*/ 6860381 h 6860381"/>
              <a:gd name="connsiteX5" fmla="*/ 6095998 w 6095999"/>
              <a:gd name="connsiteY5" fmla="*/ 6860381 h 6860381"/>
              <a:gd name="connsiteX6" fmla="*/ 3832224 w 6095999"/>
              <a:gd name="connsiteY6" fmla="*/ 6860381 h 6860381"/>
              <a:gd name="connsiteX7" fmla="*/ 232200 w 6095999"/>
              <a:gd name="connsiteY7" fmla="*/ 6860381 h 6860381"/>
              <a:gd name="connsiteX8" fmla="*/ 0 w 6095999"/>
              <a:gd name="connsiteY8" fmla="*/ 948531 h 6860381"/>
              <a:gd name="connsiteX9" fmla="*/ 0 w 6095999"/>
              <a:gd name="connsiteY9" fmla="*/ 711200 h 6860381"/>
              <a:gd name="connsiteX10" fmla="*/ 0 w 6095999"/>
              <a:gd name="connsiteY10" fmla="*/ 2381 h 6860381"/>
              <a:gd name="connsiteX11" fmla="*/ 1 w 6095999"/>
              <a:gd name="connsiteY11" fmla="*/ 2381 h 6860381"/>
              <a:gd name="connsiteX12" fmla="*/ 1 w 6095999"/>
              <a:gd name="connsiteY12" fmla="*/ 711994 h 6860381"/>
              <a:gd name="connsiteX13" fmla="*/ 233365 w 6095999"/>
              <a:gd name="connsiteY13" fmla="*/ 711994 h 6860381"/>
              <a:gd name="connsiteX14" fmla="*/ 233365 w 6095999"/>
              <a:gd name="connsiteY14" fmla="*/ 2381 h 6860381"/>
              <a:gd name="connsiteX15" fmla="*/ 229237 w 6095999"/>
              <a:gd name="connsiteY15" fmla="*/ 2381 h 6860381"/>
              <a:gd name="connsiteX16" fmla="*/ 229237 w 6095999"/>
              <a:gd name="connsiteY16" fmla="*/ 0 h 6860381"/>
              <a:gd name="connsiteX0" fmla="*/ 229237 w 6095999"/>
              <a:gd name="connsiteY0" fmla="*/ 0 h 6867256"/>
              <a:gd name="connsiteX1" fmla="*/ 6091237 w 6095999"/>
              <a:gd name="connsiteY1" fmla="*/ 0 h 6867256"/>
              <a:gd name="connsiteX2" fmla="*/ 6091237 w 6095999"/>
              <a:gd name="connsiteY2" fmla="*/ 2381 h 6867256"/>
              <a:gd name="connsiteX3" fmla="*/ 6095999 w 6095999"/>
              <a:gd name="connsiteY3" fmla="*/ 2381 h 6867256"/>
              <a:gd name="connsiteX4" fmla="*/ 6095999 w 6095999"/>
              <a:gd name="connsiteY4" fmla="*/ 6860381 h 6867256"/>
              <a:gd name="connsiteX5" fmla="*/ 6095998 w 6095999"/>
              <a:gd name="connsiteY5" fmla="*/ 6860381 h 6867256"/>
              <a:gd name="connsiteX6" fmla="*/ 3832224 w 6095999"/>
              <a:gd name="connsiteY6" fmla="*/ 6860381 h 6867256"/>
              <a:gd name="connsiteX7" fmla="*/ 5319 w 6095999"/>
              <a:gd name="connsiteY7" fmla="*/ 6867256 h 6867256"/>
              <a:gd name="connsiteX8" fmla="*/ 0 w 6095999"/>
              <a:gd name="connsiteY8" fmla="*/ 948531 h 6867256"/>
              <a:gd name="connsiteX9" fmla="*/ 0 w 6095999"/>
              <a:gd name="connsiteY9" fmla="*/ 711200 h 6867256"/>
              <a:gd name="connsiteX10" fmla="*/ 0 w 6095999"/>
              <a:gd name="connsiteY10" fmla="*/ 2381 h 6867256"/>
              <a:gd name="connsiteX11" fmla="*/ 1 w 6095999"/>
              <a:gd name="connsiteY11" fmla="*/ 2381 h 6867256"/>
              <a:gd name="connsiteX12" fmla="*/ 1 w 6095999"/>
              <a:gd name="connsiteY12" fmla="*/ 711994 h 6867256"/>
              <a:gd name="connsiteX13" fmla="*/ 233365 w 6095999"/>
              <a:gd name="connsiteY13" fmla="*/ 711994 h 6867256"/>
              <a:gd name="connsiteX14" fmla="*/ 233365 w 6095999"/>
              <a:gd name="connsiteY14" fmla="*/ 2381 h 6867256"/>
              <a:gd name="connsiteX15" fmla="*/ 229237 w 6095999"/>
              <a:gd name="connsiteY15" fmla="*/ 2381 h 6867256"/>
              <a:gd name="connsiteX16" fmla="*/ 229237 w 6095999"/>
              <a:gd name="connsiteY16" fmla="*/ 0 h 686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999" h="6867256">
                <a:moveTo>
                  <a:pt x="229237" y="0"/>
                </a:moveTo>
                <a:lnTo>
                  <a:pt x="6091237" y="0"/>
                </a:lnTo>
                <a:lnTo>
                  <a:pt x="6091237" y="2381"/>
                </a:lnTo>
                <a:lnTo>
                  <a:pt x="6095999" y="2381"/>
                </a:lnTo>
                <a:lnTo>
                  <a:pt x="6095999" y="6860381"/>
                </a:lnTo>
                <a:lnTo>
                  <a:pt x="6095998" y="6860381"/>
                </a:lnTo>
                <a:lnTo>
                  <a:pt x="3832224" y="6860381"/>
                </a:lnTo>
                <a:lnTo>
                  <a:pt x="5319" y="6867256"/>
                </a:lnTo>
                <a:lnTo>
                  <a:pt x="0" y="948531"/>
                </a:lnTo>
                <a:lnTo>
                  <a:pt x="0" y="711200"/>
                </a:lnTo>
                <a:lnTo>
                  <a:pt x="0" y="2381"/>
                </a:lnTo>
                <a:lnTo>
                  <a:pt x="1" y="2381"/>
                </a:lnTo>
                <a:lnTo>
                  <a:pt x="1" y="711994"/>
                </a:lnTo>
                <a:lnTo>
                  <a:pt x="233365" y="711994"/>
                </a:lnTo>
                <a:lnTo>
                  <a:pt x="233365" y="2381"/>
                </a:lnTo>
                <a:lnTo>
                  <a:pt x="229237" y="2381"/>
                </a:lnTo>
                <a:lnTo>
                  <a:pt x="2292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4674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1" y="-2381"/>
            <a:ext cx="6095999" cy="6869479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5488781 h 6860381"/>
              <a:gd name="connsiteX10" fmla="*/ 1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5488781 h 6860381"/>
              <a:gd name="connsiteX9" fmla="*/ 1 w 6096000"/>
              <a:gd name="connsiteY9" fmla="*/ 54887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0 w 6096000"/>
              <a:gd name="connsiteY8" fmla="*/ 54887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7 w 6095999"/>
              <a:gd name="connsiteY0" fmla="*/ 0 h 6860381"/>
              <a:gd name="connsiteX1" fmla="*/ 6091237 w 6095999"/>
              <a:gd name="connsiteY1" fmla="*/ 0 h 6860381"/>
              <a:gd name="connsiteX2" fmla="*/ 6091237 w 6095999"/>
              <a:gd name="connsiteY2" fmla="*/ 2381 h 6860381"/>
              <a:gd name="connsiteX3" fmla="*/ 6095999 w 6095999"/>
              <a:gd name="connsiteY3" fmla="*/ 2381 h 6860381"/>
              <a:gd name="connsiteX4" fmla="*/ 6095999 w 6095999"/>
              <a:gd name="connsiteY4" fmla="*/ 6860381 h 6860381"/>
              <a:gd name="connsiteX5" fmla="*/ 6095998 w 6095999"/>
              <a:gd name="connsiteY5" fmla="*/ 6860381 h 6860381"/>
              <a:gd name="connsiteX6" fmla="*/ 3832224 w 6095999"/>
              <a:gd name="connsiteY6" fmla="*/ 6860381 h 6860381"/>
              <a:gd name="connsiteX7" fmla="*/ 232200 w 6095999"/>
              <a:gd name="connsiteY7" fmla="*/ 6860381 h 6860381"/>
              <a:gd name="connsiteX8" fmla="*/ 0 w 6095999"/>
              <a:gd name="connsiteY8" fmla="*/ 948531 h 6860381"/>
              <a:gd name="connsiteX9" fmla="*/ 0 w 6095999"/>
              <a:gd name="connsiteY9" fmla="*/ 711200 h 6860381"/>
              <a:gd name="connsiteX10" fmla="*/ 0 w 6095999"/>
              <a:gd name="connsiteY10" fmla="*/ 2381 h 6860381"/>
              <a:gd name="connsiteX11" fmla="*/ 1 w 6095999"/>
              <a:gd name="connsiteY11" fmla="*/ 2381 h 6860381"/>
              <a:gd name="connsiteX12" fmla="*/ 1 w 6095999"/>
              <a:gd name="connsiteY12" fmla="*/ 711994 h 6860381"/>
              <a:gd name="connsiteX13" fmla="*/ 233365 w 6095999"/>
              <a:gd name="connsiteY13" fmla="*/ 711994 h 6860381"/>
              <a:gd name="connsiteX14" fmla="*/ 233365 w 6095999"/>
              <a:gd name="connsiteY14" fmla="*/ 2381 h 6860381"/>
              <a:gd name="connsiteX15" fmla="*/ 229237 w 6095999"/>
              <a:gd name="connsiteY15" fmla="*/ 2381 h 6860381"/>
              <a:gd name="connsiteX16" fmla="*/ 229237 w 6095999"/>
              <a:gd name="connsiteY16" fmla="*/ 0 h 6860381"/>
              <a:gd name="connsiteX0" fmla="*/ 229237 w 6095999"/>
              <a:gd name="connsiteY0" fmla="*/ 0 h 6869479"/>
              <a:gd name="connsiteX1" fmla="*/ 6091237 w 6095999"/>
              <a:gd name="connsiteY1" fmla="*/ 0 h 6869479"/>
              <a:gd name="connsiteX2" fmla="*/ 6091237 w 6095999"/>
              <a:gd name="connsiteY2" fmla="*/ 2381 h 6869479"/>
              <a:gd name="connsiteX3" fmla="*/ 6095999 w 6095999"/>
              <a:gd name="connsiteY3" fmla="*/ 2381 h 6869479"/>
              <a:gd name="connsiteX4" fmla="*/ 6095999 w 6095999"/>
              <a:gd name="connsiteY4" fmla="*/ 6860381 h 6869479"/>
              <a:gd name="connsiteX5" fmla="*/ 6095998 w 6095999"/>
              <a:gd name="connsiteY5" fmla="*/ 6860381 h 6869479"/>
              <a:gd name="connsiteX6" fmla="*/ 3832224 w 6095999"/>
              <a:gd name="connsiteY6" fmla="*/ 6860381 h 6869479"/>
              <a:gd name="connsiteX7" fmla="*/ 188 w 6095999"/>
              <a:gd name="connsiteY7" fmla="*/ 6869479 h 6869479"/>
              <a:gd name="connsiteX8" fmla="*/ 0 w 6095999"/>
              <a:gd name="connsiteY8" fmla="*/ 948531 h 6869479"/>
              <a:gd name="connsiteX9" fmla="*/ 0 w 6095999"/>
              <a:gd name="connsiteY9" fmla="*/ 711200 h 6869479"/>
              <a:gd name="connsiteX10" fmla="*/ 0 w 6095999"/>
              <a:gd name="connsiteY10" fmla="*/ 2381 h 6869479"/>
              <a:gd name="connsiteX11" fmla="*/ 1 w 6095999"/>
              <a:gd name="connsiteY11" fmla="*/ 2381 h 6869479"/>
              <a:gd name="connsiteX12" fmla="*/ 1 w 6095999"/>
              <a:gd name="connsiteY12" fmla="*/ 711994 h 6869479"/>
              <a:gd name="connsiteX13" fmla="*/ 233365 w 6095999"/>
              <a:gd name="connsiteY13" fmla="*/ 711994 h 6869479"/>
              <a:gd name="connsiteX14" fmla="*/ 233365 w 6095999"/>
              <a:gd name="connsiteY14" fmla="*/ 2381 h 6869479"/>
              <a:gd name="connsiteX15" fmla="*/ 229237 w 6095999"/>
              <a:gd name="connsiteY15" fmla="*/ 2381 h 6869479"/>
              <a:gd name="connsiteX16" fmla="*/ 229237 w 6095999"/>
              <a:gd name="connsiteY16" fmla="*/ 0 h 686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999" h="6869479">
                <a:moveTo>
                  <a:pt x="229237" y="0"/>
                </a:moveTo>
                <a:lnTo>
                  <a:pt x="6091237" y="0"/>
                </a:lnTo>
                <a:lnTo>
                  <a:pt x="6091237" y="2381"/>
                </a:lnTo>
                <a:lnTo>
                  <a:pt x="6095999" y="2381"/>
                </a:lnTo>
                <a:lnTo>
                  <a:pt x="6095999" y="6860381"/>
                </a:lnTo>
                <a:lnTo>
                  <a:pt x="6095998" y="6860381"/>
                </a:lnTo>
                <a:lnTo>
                  <a:pt x="3832224" y="6860381"/>
                </a:lnTo>
                <a:lnTo>
                  <a:pt x="188" y="6869479"/>
                </a:lnTo>
                <a:cubicBezTo>
                  <a:pt x="125" y="4895830"/>
                  <a:pt x="63" y="2922180"/>
                  <a:pt x="0" y="948531"/>
                </a:cubicBezTo>
                <a:lnTo>
                  <a:pt x="0" y="711200"/>
                </a:lnTo>
                <a:lnTo>
                  <a:pt x="0" y="2381"/>
                </a:lnTo>
                <a:lnTo>
                  <a:pt x="1" y="2381"/>
                </a:lnTo>
                <a:lnTo>
                  <a:pt x="1" y="711994"/>
                </a:lnTo>
                <a:lnTo>
                  <a:pt x="233365" y="711994"/>
                </a:lnTo>
                <a:lnTo>
                  <a:pt x="233365" y="2381"/>
                </a:lnTo>
                <a:lnTo>
                  <a:pt x="229237" y="2381"/>
                </a:lnTo>
                <a:lnTo>
                  <a:pt x="2292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9999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626381 h 6860381"/>
              <a:gd name="connsiteX8" fmla="*/ 0 w 6096000"/>
              <a:gd name="connsiteY8" fmla="*/ 6626381 h 6860381"/>
              <a:gd name="connsiteX9" fmla="*/ 0 w 6096000"/>
              <a:gd name="connsiteY9" fmla="*/ 5488781 h 6860381"/>
              <a:gd name="connsiteX10" fmla="*/ 1 w 6096000"/>
              <a:gd name="connsiteY10" fmla="*/ 5488781 h 6860381"/>
              <a:gd name="connsiteX11" fmla="*/ 1 w 6096000"/>
              <a:gd name="connsiteY11" fmla="*/ 948531 h 6860381"/>
              <a:gd name="connsiteX12" fmla="*/ 1 w 6096000"/>
              <a:gd name="connsiteY12" fmla="*/ 711200 h 6860381"/>
              <a:gd name="connsiteX13" fmla="*/ 1 w 6096000"/>
              <a:gd name="connsiteY13" fmla="*/ 2381 h 6860381"/>
              <a:gd name="connsiteX14" fmla="*/ 2 w 6096000"/>
              <a:gd name="connsiteY14" fmla="*/ 2381 h 6860381"/>
              <a:gd name="connsiteX15" fmla="*/ 2 w 6096000"/>
              <a:gd name="connsiteY15" fmla="*/ 711994 h 6860381"/>
              <a:gd name="connsiteX16" fmla="*/ 233366 w 6096000"/>
              <a:gd name="connsiteY16" fmla="*/ 711994 h 6860381"/>
              <a:gd name="connsiteX17" fmla="*/ 233366 w 6096000"/>
              <a:gd name="connsiteY17" fmla="*/ 2381 h 6860381"/>
              <a:gd name="connsiteX18" fmla="*/ 229238 w 6096000"/>
              <a:gd name="connsiteY18" fmla="*/ 2381 h 6860381"/>
              <a:gd name="connsiteX19" fmla="*/ 229238 w 6096000"/>
              <a:gd name="connsiteY19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0 w 6096000"/>
              <a:gd name="connsiteY7" fmla="*/ 6626381 h 6860381"/>
              <a:gd name="connsiteX8" fmla="*/ 0 w 6096000"/>
              <a:gd name="connsiteY8" fmla="*/ 5488781 h 6860381"/>
              <a:gd name="connsiteX9" fmla="*/ 1 w 6096000"/>
              <a:gd name="connsiteY9" fmla="*/ 5488781 h 6860381"/>
              <a:gd name="connsiteX10" fmla="*/ 1 w 6096000"/>
              <a:gd name="connsiteY10" fmla="*/ 948531 h 6860381"/>
              <a:gd name="connsiteX11" fmla="*/ 1 w 6096000"/>
              <a:gd name="connsiteY11" fmla="*/ 711200 h 6860381"/>
              <a:gd name="connsiteX12" fmla="*/ 1 w 6096000"/>
              <a:gd name="connsiteY12" fmla="*/ 2381 h 6860381"/>
              <a:gd name="connsiteX13" fmla="*/ 2 w 6096000"/>
              <a:gd name="connsiteY13" fmla="*/ 2381 h 6860381"/>
              <a:gd name="connsiteX14" fmla="*/ 2 w 6096000"/>
              <a:gd name="connsiteY14" fmla="*/ 711994 h 6860381"/>
              <a:gd name="connsiteX15" fmla="*/ 233366 w 6096000"/>
              <a:gd name="connsiteY15" fmla="*/ 711994 h 6860381"/>
              <a:gd name="connsiteX16" fmla="*/ 233366 w 6096000"/>
              <a:gd name="connsiteY16" fmla="*/ 2381 h 6860381"/>
              <a:gd name="connsiteX17" fmla="*/ 229238 w 6096000"/>
              <a:gd name="connsiteY17" fmla="*/ 2381 h 6860381"/>
              <a:gd name="connsiteX18" fmla="*/ 229238 w 6096000"/>
              <a:gd name="connsiteY18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0 w 6096000"/>
              <a:gd name="connsiteY7" fmla="*/ 6626381 h 6860381"/>
              <a:gd name="connsiteX8" fmla="*/ 0 w 6096000"/>
              <a:gd name="connsiteY8" fmla="*/ 5488781 h 6860381"/>
              <a:gd name="connsiteX9" fmla="*/ 1 w 6096000"/>
              <a:gd name="connsiteY9" fmla="*/ 948531 h 6860381"/>
              <a:gd name="connsiteX10" fmla="*/ 1 w 6096000"/>
              <a:gd name="connsiteY10" fmla="*/ 711200 h 6860381"/>
              <a:gd name="connsiteX11" fmla="*/ 1 w 6096000"/>
              <a:gd name="connsiteY11" fmla="*/ 2381 h 6860381"/>
              <a:gd name="connsiteX12" fmla="*/ 2 w 6096000"/>
              <a:gd name="connsiteY12" fmla="*/ 2381 h 6860381"/>
              <a:gd name="connsiteX13" fmla="*/ 2 w 6096000"/>
              <a:gd name="connsiteY13" fmla="*/ 711994 h 6860381"/>
              <a:gd name="connsiteX14" fmla="*/ 233366 w 6096000"/>
              <a:gd name="connsiteY14" fmla="*/ 711994 h 6860381"/>
              <a:gd name="connsiteX15" fmla="*/ 233366 w 6096000"/>
              <a:gd name="connsiteY15" fmla="*/ 2381 h 6860381"/>
              <a:gd name="connsiteX16" fmla="*/ 229238 w 6096000"/>
              <a:gd name="connsiteY16" fmla="*/ 2381 h 6860381"/>
              <a:gd name="connsiteX17" fmla="*/ 229238 w 6096000"/>
              <a:gd name="connsiteY17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626381 h 6860381"/>
              <a:gd name="connsiteX7" fmla="*/ 0 w 6096000"/>
              <a:gd name="connsiteY7" fmla="*/ 5488781 h 6860381"/>
              <a:gd name="connsiteX8" fmla="*/ 1 w 6096000"/>
              <a:gd name="connsiteY8" fmla="*/ 948531 h 6860381"/>
              <a:gd name="connsiteX9" fmla="*/ 1 w 6096000"/>
              <a:gd name="connsiteY9" fmla="*/ 711200 h 6860381"/>
              <a:gd name="connsiteX10" fmla="*/ 1 w 6096000"/>
              <a:gd name="connsiteY10" fmla="*/ 2381 h 6860381"/>
              <a:gd name="connsiteX11" fmla="*/ 2 w 6096000"/>
              <a:gd name="connsiteY11" fmla="*/ 2381 h 6860381"/>
              <a:gd name="connsiteX12" fmla="*/ 2 w 6096000"/>
              <a:gd name="connsiteY12" fmla="*/ 711994 h 6860381"/>
              <a:gd name="connsiteX13" fmla="*/ 233366 w 6096000"/>
              <a:gd name="connsiteY13" fmla="*/ 711994 h 6860381"/>
              <a:gd name="connsiteX14" fmla="*/ 233366 w 6096000"/>
              <a:gd name="connsiteY14" fmla="*/ 2381 h 6860381"/>
              <a:gd name="connsiteX15" fmla="*/ 229238 w 6096000"/>
              <a:gd name="connsiteY15" fmla="*/ 2381 h 6860381"/>
              <a:gd name="connsiteX16" fmla="*/ 229238 w 6096000"/>
              <a:gd name="connsiteY16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626381 h 6860381"/>
              <a:gd name="connsiteX7" fmla="*/ 1 w 6096000"/>
              <a:gd name="connsiteY7" fmla="*/ 948531 h 6860381"/>
              <a:gd name="connsiteX8" fmla="*/ 1 w 6096000"/>
              <a:gd name="connsiteY8" fmla="*/ 711200 h 6860381"/>
              <a:gd name="connsiteX9" fmla="*/ 1 w 6096000"/>
              <a:gd name="connsiteY9" fmla="*/ 2381 h 6860381"/>
              <a:gd name="connsiteX10" fmla="*/ 2 w 6096000"/>
              <a:gd name="connsiteY10" fmla="*/ 2381 h 6860381"/>
              <a:gd name="connsiteX11" fmla="*/ 2 w 6096000"/>
              <a:gd name="connsiteY11" fmla="*/ 711994 h 6860381"/>
              <a:gd name="connsiteX12" fmla="*/ 233366 w 6096000"/>
              <a:gd name="connsiteY12" fmla="*/ 711994 h 6860381"/>
              <a:gd name="connsiteX13" fmla="*/ 233366 w 6096000"/>
              <a:gd name="connsiteY13" fmla="*/ 2381 h 6860381"/>
              <a:gd name="connsiteX14" fmla="*/ 229238 w 6096000"/>
              <a:gd name="connsiteY14" fmla="*/ 2381 h 6860381"/>
              <a:gd name="connsiteX15" fmla="*/ 229238 w 6096000"/>
              <a:gd name="connsiteY15" fmla="*/ 0 h 6860381"/>
              <a:gd name="connsiteX0" fmla="*/ 242989 w 6109751"/>
              <a:gd name="connsiteY0" fmla="*/ 0 h 6860381"/>
              <a:gd name="connsiteX1" fmla="*/ 6104989 w 6109751"/>
              <a:gd name="connsiteY1" fmla="*/ 0 h 6860381"/>
              <a:gd name="connsiteX2" fmla="*/ 6104989 w 6109751"/>
              <a:gd name="connsiteY2" fmla="*/ 2381 h 6860381"/>
              <a:gd name="connsiteX3" fmla="*/ 6109751 w 6109751"/>
              <a:gd name="connsiteY3" fmla="*/ 2381 h 6860381"/>
              <a:gd name="connsiteX4" fmla="*/ 6109751 w 6109751"/>
              <a:gd name="connsiteY4" fmla="*/ 6860381 h 6860381"/>
              <a:gd name="connsiteX5" fmla="*/ 6109750 w 6109751"/>
              <a:gd name="connsiteY5" fmla="*/ 6860381 h 6860381"/>
              <a:gd name="connsiteX6" fmla="*/ 0 w 6109751"/>
              <a:gd name="connsiteY6" fmla="*/ 6860137 h 6860381"/>
              <a:gd name="connsiteX7" fmla="*/ 13752 w 6109751"/>
              <a:gd name="connsiteY7" fmla="*/ 948531 h 6860381"/>
              <a:gd name="connsiteX8" fmla="*/ 13752 w 6109751"/>
              <a:gd name="connsiteY8" fmla="*/ 711200 h 6860381"/>
              <a:gd name="connsiteX9" fmla="*/ 13752 w 6109751"/>
              <a:gd name="connsiteY9" fmla="*/ 2381 h 6860381"/>
              <a:gd name="connsiteX10" fmla="*/ 13753 w 6109751"/>
              <a:gd name="connsiteY10" fmla="*/ 2381 h 6860381"/>
              <a:gd name="connsiteX11" fmla="*/ 13753 w 6109751"/>
              <a:gd name="connsiteY11" fmla="*/ 711994 h 6860381"/>
              <a:gd name="connsiteX12" fmla="*/ 247117 w 6109751"/>
              <a:gd name="connsiteY12" fmla="*/ 711994 h 6860381"/>
              <a:gd name="connsiteX13" fmla="*/ 247117 w 6109751"/>
              <a:gd name="connsiteY13" fmla="*/ 2381 h 6860381"/>
              <a:gd name="connsiteX14" fmla="*/ 242989 w 6109751"/>
              <a:gd name="connsiteY14" fmla="*/ 2381 h 6860381"/>
              <a:gd name="connsiteX15" fmla="*/ 242989 w 6109751"/>
              <a:gd name="connsiteY15" fmla="*/ 0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0 w 6096000"/>
              <a:gd name="connsiteY6" fmla="*/ 6860137 h 6860381"/>
              <a:gd name="connsiteX7" fmla="*/ 1 w 6096000"/>
              <a:gd name="connsiteY7" fmla="*/ 948531 h 6860381"/>
              <a:gd name="connsiteX8" fmla="*/ 1 w 6096000"/>
              <a:gd name="connsiteY8" fmla="*/ 711200 h 6860381"/>
              <a:gd name="connsiteX9" fmla="*/ 1 w 6096000"/>
              <a:gd name="connsiteY9" fmla="*/ 2381 h 6860381"/>
              <a:gd name="connsiteX10" fmla="*/ 2 w 6096000"/>
              <a:gd name="connsiteY10" fmla="*/ 2381 h 6860381"/>
              <a:gd name="connsiteX11" fmla="*/ 2 w 6096000"/>
              <a:gd name="connsiteY11" fmla="*/ 711994 h 6860381"/>
              <a:gd name="connsiteX12" fmla="*/ 233366 w 6096000"/>
              <a:gd name="connsiteY12" fmla="*/ 711994 h 6860381"/>
              <a:gd name="connsiteX13" fmla="*/ 233366 w 6096000"/>
              <a:gd name="connsiteY13" fmla="*/ 2381 h 6860381"/>
              <a:gd name="connsiteX14" fmla="*/ 229238 w 6096000"/>
              <a:gd name="connsiteY14" fmla="*/ 2381 h 6860381"/>
              <a:gd name="connsiteX15" fmla="*/ 229238 w 6096000"/>
              <a:gd name="connsiteY15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0" y="6860137"/>
                </a:lnTo>
                <a:cubicBezTo>
                  <a:pt x="0" y="4967520"/>
                  <a:pt x="1" y="2841148"/>
                  <a:pt x="1" y="948531"/>
                </a:cubicBez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7884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74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verticaal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65396"/>
          </a:xfrm>
          <a:custGeom>
            <a:avLst/>
            <a:gdLst>
              <a:gd name="connsiteX0" fmla="*/ 0 w 6099175"/>
              <a:gd name="connsiteY0" fmla="*/ 0 h 6865396"/>
              <a:gd name="connsiteX1" fmla="*/ 6099175 w 6099175"/>
              <a:gd name="connsiteY1" fmla="*/ 0 h 6865396"/>
              <a:gd name="connsiteX2" fmla="*/ 6099175 w 6099175"/>
              <a:gd name="connsiteY2" fmla="*/ 6865396 h 6865396"/>
              <a:gd name="connsiteX3" fmla="*/ 0 w 6099175"/>
              <a:gd name="connsiteY3" fmla="*/ 6865396 h 6865396"/>
              <a:gd name="connsiteX4" fmla="*/ 0 w 6099175"/>
              <a:gd name="connsiteY4" fmla="*/ 0 h 6865396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9175 w 6099175"/>
              <a:gd name="connsiteY3" fmla="*/ 6872271 h 6872271"/>
              <a:gd name="connsiteX4" fmla="*/ 0 w 6099175"/>
              <a:gd name="connsiteY4" fmla="*/ 6872271 h 6872271"/>
              <a:gd name="connsiteX5" fmla="*/ 0 w 6099175"/>
              <a:gd name="connsiteY5" fmla="*/ 6875 h 6872271"/>
              <a:gd name="connsiteX0" fmla="*/ 0 w 6099175"/>
              <a:gd name="connsiteY0" fmla="*/ 6875 h 6872271"/>
              <a:gd name="connsiteX1" fmla="*/ 5757707 w 6099175"/>
              <a:gd name="connsiteY1" fmla="*/ 0 h 6872271"/>
              <a:gd name="connsiteX2" fmla="*/ 6099175 w 6099175"/>
              <a:gd name="connsiteY2" fmla="*/ 6875 h 6872271"/>
              <a:gd name="connsiteX3" fmla="*/ 6094592 w 6099175"/>
              <a:gd name="connsiteY3" fmla="*/ 1278786 h 6872271"/>
              <a:gd name="connsiteX4" fmla="*/ 6099175 w 6099175"/>
              <a:gd name="connsiteY4" fmla="*/ 6872271 h 6872271"/>
              <a:gd name="connsiteX5" fmla="*/ 0 w 6099175"/>
              <a:gd name="connsiteY5" fmla="*/ 6872271 h 6872271"/>
              <a:gd name="connsiteX6" fmla="*/ 0 w 6099175"/>
              <a:gd name="connsiteY6" fmla="*/ 6875 h 6872271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6099175 w 6099175"/>
              <a:gd name="connsiteY2" fmla="*/ 0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01774"/>
              <a:gd name="connsiteY0" fmla="*/ 0 h 6865396"/>
              <a:gd name="connsiteX1" fmla="*/ 5785208 w 6201774"/>
              <a:gd name="connsiteY1" fmla="*/ 1 h 6865396"/>
              <a:gd name="connsiteX2" fmla="*/ 5782916 w 6201774"/>
              <a:gd name="connsiteY2" fmla="*/ 1271909 h 6865396"/>
              <a:gd name="connsiteX3" fmla="*/ 6094592 w 6201774"/>
              <a:gd name="connsiteY3" fmla="*/ 1271911 h 6865396"/>
              <a:gd name="connsiteX4" fmla="*/ 6099175 w 6201774"/>
              <a:gd name="connsiteY4" fmla="*/ 6865396 h 6865396"/>
              <a:gd name="connsiteX5" fmla="*/ 0 w 6201774"/>
              <a:gd name="connsiteY5" fmla="*/ 6865396 h 6865396"/>
              <a:gd name="connsiteX6" fmla="*/ 0 w 6201774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213232"/>
              <a:gd name="connsiteY0" fmla="*/ 0 h 6865396"/>
              <a:gd name="connsiteX1" fmla="*/ 5785208 w 6213232"/>
              <a:gd name="connsiteY1" fmla="*/ 1 h 6865396"/>
              <a:gd name="connsiteX2" fmla="*/ 5782916 w 6213232"/>
              <a:gd name="connsiteY2" fmla="*/ 1271909 h 6865396"/>
              <a:gd name="connsiteX3" fmla="*/ 6094592 w 6213232"/>
              <a:gd name="connsiteY3" fmla="*/ 1271911 h 6865396"/>
              <a:gd name="connsiteX4" fmla="*/ 6099175 w 6213232"/>
              <a:gd name="connsiteY4" fmla="*/ 6865396 h 6865396"/>
              <a:gd name="connsiteX5" fmla="*/ 0 w 6213232"/>
              <a:gd name="connsiteY5" fmla="*/ 6865396 h 6865396"/>
              <a:gd name="connsiteX6" fmla="*/ 0 w 6213232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4592 w 6099175"/>
              <a:gd name="connsiteY3" fmla="*/ 1271911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719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85208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82916 w 6099175"/>
              <a:gd name="connsiteY2" fmla="*/ 1297309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6566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5683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  <a:gd name="connsiteX0" fmla="*/ 0 w 6099175"/>
              <a:gd name="connsiteY0" fmla="*/ 0 h 6865396"/>
              <a:gd name="connsiteX1" fmla="*/ 5772508 w 6099175"/>
              <a:gd name="connsiteY1" fmla="*/ 1 h 6865396"/>
              <a:gd name="connsiteX2" fmla="*/ 5773391 w 6099175"/>
              <a:gd name="connsiteY2" fmla="*/ 1300484 h 6865396"/>
              <a:gd name="connsiteX3" fmla="*/ 6097767 w 6099175"/>
              <a:gd name="connsiteY3" fmla="*/ 1300486 h 6865396"/>
              <a:gd name="connsiteX4" fmla="*/ 6099175 w 6099175"/>
              <a:gd name="connsiteY4" fmla="*/ 6865396 h 6865396"/>
              <a:gd name="connsiteX5" fmla="*/ 0 w 6099175"/>
              <a:gd name="connsiteY5" fmla="*/ 6865396 h 6865396"/>
              <a:gd name="connsiteX6" fmla="*/ 0 w 6099175"/>
              <a:gd name="connsiteY6" fmla="*/ 0 h 686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9175" h="6865396">
                <a:moveTo>
                  <a:pt x="0" y="0"/>
                </a:moveTo>
                <a:lnTo>
                  <a:pt x="5772508" y="1"/>
                </a:lnTo>
                <a:cubicBezTo>
                  <a:pt x="5772802" y="433495"/>
                  <a:pt x="5773097" y="866990"/>
                  <a:pt x="5773391" y="1300484"/>
                </a:cubicBezTo>
                <a:lnTo>
                  <a:pt x="6097767" y="1300486"/>
                </a:lnTo>
                <a:cubicBezTo>
                  <a:pt x="6099295" y="3164981"/>
                  <a:pt x="6097647" y="5000901"/>
                  <a:pt x="6099175" y="6865396"/>
                </a:cubicBezTo>
                <a:lnTo>
                  <a:pt x="0" y="68653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9B1DFD74-2A18-A547-B6F8-41CFBABB7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68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3840">
          <p15:clr>
            <a:srgbClr val="FBAE40"/>
          </p15:clr>
        </p15:guide>
        <p15:guide id="3" pos="403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35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0750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6626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bg>
      <p:bgPr>
        <a:gradFill>
          <a:gsLst>
            <a:gs pos="50000">
              <a:schemeClr val="bg1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187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C5BC913F-44C9-0741-BC0D-738F89AC7F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10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8CD9764-698B-E14C-A594-D5853E1EF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0"/>
            <a:ext cx="3738635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verticaal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7CB0B5F9-F9B3-BB40-AF7B-C38DE912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33" y="2366"/>
            <a:ext cx="3738638" cy="1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809735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bg>
      <p:bgPr>
        <a:gradFill>
          <a:gsLst>
            <a:gs pos="50000">
              <a:schemeClr val="accent1">
                <a:lumMod val="0"/>
                <a:lumOff val="100000"/>
              </a:schemeClr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858000 h 6858000"/>
              <a:gd name="connsiteX6" fmla="*/ 0 w 6098242"/>
              <a:gd name="connsiteY6" fmla="*/ 6858000 h 6858000"/>
              <a:gd name="connsiteX7" fmla="*/ 0 w 6098242"/>
              <a:gd name="connsiteY7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1367 w 6098242"/>
              <a:gd name="connsiteY4" fmla="*/ 6854156 h 6858000"/>
              <a:gd name="connsiteX5" fmla="*/ 0 w 6098242"/>
              <a:gd name="connsiteY5" fmla="*/ 6858000 h 6858000"/>
              <a:gd name="connsiteX6" fmla="*/ 0 w 609824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cubicBezTo>
                  <a:pt x="6095950" y="2756735"/>
                  <a:pt x="6093659" y="4805446"/>
                  <a:pt x="6091367" y="6854156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985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gradFill>
          <a:gsLst>
            <a:gs pos="50000">
              <a:schemeClr val="tx2"/>
            </a:gs>
            <a:gs pos="5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316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581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57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603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pectiewerkt.nl/het-ongeval-in-de-mole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arbeidsinspectie.nl/documenten-ongevalsonderzoek" TargetMode="External"/><Relationship Id="rId2" Type="http://schemas.openxmlformats.org/officeDocument/2006/relationships/hyperlink" Target="http://www.nlarbeidsinspectie.nl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zelfinspectie.nl/ongevalsonderzoek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B094DB-D08A-33EA-95AE-03EEC1FE9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6262" y="1018904"/>
            <a:ext cx="5648526" cy="537007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3D16F80-0147-0070-FB67-B3FF5ADF4335}"/>
              </a:ext>
            </a:extLst>
          </p:cNvPr>
          <p:cNvSpPr txBox="1"/>
          <p:nvPr/>
        </p:nvSpPr>
        <p:spPr>
          <a:xfrm>
            <a:off x="559955" y="5557031"/>
            <a:ext cx="38328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Drs. R.A. (Rob) Paumen RA</a:t>
            </a:r>
          </a:p>
          <a:p>
            <a:r>
              <a:rPr lang="nl-NL" sz="1400" b="1" dirty="0"/>
              <a:t>Hoofd M&amp;V | </a:t>
            </a:r>
            <a:r>
              <a:rPr lang="nl-NL" sz="1400" b="1" dirty="0" err="1"/>
              <a:t>plv</a:t>
            </a:r>
            <a:r>
              <a:rPr lang="nl-NL" sz="1400" b="1" dirty="0"/>
              <a:t>. directeur ARBO</a:t>
            </a:r>
          </a:p>
          <a:p>
            <a:endParaRPr lang="nl-NL" sz="1400" b="1" dirty="0"/>
          </a:p>
        </p:txBody>
      </p:sp>
    </p:spTree>
    <p:extLst>
      <p:ext uri="{BB962C8B-B14F-4D97-AF65-F5344CB8AC3E}">
        <p14:creationId xmlns:p14="http://schemas.microsoft.com/office/powerpoint/2010/main" val="2070103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7DADE2-163C-C440-8624-22E09CD9F9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>
            <a:normAutofit/>
          </a:bodyPr>
          <a:lstStyle/>
          <a:p>
            <a:pPr marL="342000" marR="0" lvl="0" indent="-34200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lang="nl-NL" altLang="nl-NL" sz="1700" dirty="0"/>
              <a:t>Programma’s rond prioriteiten, zoals </a:t>
            </a:r>
          </a:p>
          <a:p>
            <a:pPr marL="799200" lvl="1" indent="-342000">
              <a:spcBef>
                <a:spcPts val="1200"/>
              </a:spcBef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defRPr/>
            </a:pPr>
            <a:r>
              <a:rPr lang="nl-NL" altLang="nl-NL" sz="1700" dirty="0"/>
              <a:t>Arbeidsuitbuiting</a:t>
            </a:r>
          </a:p>
          <a:p>
            <a:pPr marL="799200" lvl="1" indent="-342000">
              <a:spcBef>
                <a:spcPts val="1200"/>
              </a:spcBef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defRPr/>
            </a:pPr>
            <a:r>
              <a:rPr lang="nl-NL" altLang="nl-NL" sz="1700" dirty="0"/>
              <a:t>Schijnconstructies</a:t>
            </a:r>
          </a:p>
          <a:p>
            <a:pPr marL="799200" lvl="1" indent="-342000">
              <a:spcBef>
                <a:spcPts val="1200"/>
              </a:spcBef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defRPr/>
            </a:pPr>
            <a:r>
              <a:rPr lang="nl-NL" altLang="nl-NL" sz="1700" dirty="0"/>
              <a:t>Psychosociale Arbeidsbelasting</a:t>
            </a:r>
          </a:p>
          <a:p>
            <a:pPr marL="799200" lvl="1" indent="-342000">
              <a:spcBef>
                <a:spcPts val="1200"/>
              </a:spcBef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defRPr/>
            </a:pPr>
            <a:r>
              <a:rPr lang="nl-NL" altLang="nl-NL" sz="1700" dirty="0"/>
              <a:t>Arbeidsdiscriminatie</a:t>
            </a:r>
          </a:p>
          <a:p>
            <a:pPr marL="799200" lvl="1" indent="-342000">
              <a:spcBef>
                <a:spcPts val="1200"/>
              </a:spcBef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defRPr/>
            </a:pPr>
            <a:r>
              <a:rPr lang="nl-NL" altLang="nl-NL" sz="1700" dirty="0"/>
              <a:t>Blootstelling aan gevaarlijke stoffen </a:t>
            </a:r>
          </a:p>
          <a:p>
            <a:pPr marL="342000" marR="0" lvl="0" indent="-34200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lang="nl-NL" sz="1700" dirty="0"/>
              <a:t>Toezicht op basis van meldingen en verzoeken</a:t>
            </a:r>
          </a:p>
          <a:p>
            <a:pPr marL="342000" marR="0" lvl="0" indent="-34200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lang="nl-NL" sz="1700" dirty="0"/>
              <a:t>We werken samen met lokale en regionale partners</a:t>
            </a:r>
          </a:p>
          <a:p>
            <a:endParaRPr lang="nl-NL" sz="17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061D17-B401-CB4D-99F8-AAD84528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/>
          </a:bodyPr>
          <a:lstStyle/>
          <a:p>
            <a:r>
              <a:rPr lang="nl-NL" dirty="0"/>
              <a:t>Organisatie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A1D867E-5F84-4204-9D3E-78093889B89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r="13125" b="1"/>
          <a:stretch/>
        </p:blipFill>
        <p:spPr>
          <a:xfrm>
            <a:off x="6096000" y="-2381"/>
            <a:ext cx="6096000" cy="6860381"/>
          </a:xfrm>
          <a:noFill/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F92E60B3-F3BB-F5F4-1B90-072302601760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CDC5FF1-07B4-BA2C-4822-2F2E8B1E59F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009E3B-D197-6B4A-983F-B7AC7F1264E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08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7DADE2-163C-C440-8624-22E09CD9F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0" y="2415209"/>
            <a:ext cx="5003800" cy="3806204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dirty="0">
                <a:latin typeface="Verdana" pitchFamily="34" charset="0"/>
              </a:rPr>
              <a:t>Controles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000" dirty="0">
                <a:latin typeface="Verdana" pitchFamily="34" charset="0"/>
              </a:rPr>
              <a:t>Voorlichting over rechten en plichten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000" dirty="0">
                <a:latin typeface="Verdana" pitchFamily="34" charset="0"/>
              </a:rPr>
              <a:t>Zelfinspectietools en checklists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000" dirty="0">
                <a:latin typeface="Verdana" pitchFamily="34" charset="0"/>
              </a:rPr>
              <a:t>Onderzoeken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000" dirty="0">
                <a:latin typeface="Verdana" pitchFamily="34" charset="0"/>
              </a:rPr>
              <a:t>Boetes en andere handhavingsinstrumenten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dirty="0">
                <a:latin typeface="Verdana" pitchFamily="34" charset="0"/>
              </a:rPr>
              <a:t>S</a:t>
            </a:r>
            <a:r>
              <a:rPr lang="nl-NL" sz="2000" dirty="0">
                <a:latin typeface="Verdana" pitchFamily="34" charset="0"/>
              </a:rPr>
              <a:t>amenwerking met andere toezichthouders en overheidsdiensten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dirty="0">
                <a:latin typeface="Verdana" pitchFamily="34" charset="0"/>
              </a:rPr>
              <a:t>Samenwerking met brancheorganisaties en sociale partners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061D17-B401-CB4D-99F8-AAD84528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Mix van interventies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A1D867E-5F84-4204-9D3E-78093889B89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5615"/>
          <a:stretch/>
        </p:blipFill>
        <p:spPr>
          <a:xfrm>
            <a:off x="6096001" y="-2380"/>
            <a:ext cx="6095999" cy="6867256"/>
          </a:xfr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67254F-B8CD-8348-A147-B5E439ECF5C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926C34-0806-D24E-A2AA-98161B611FF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009E3B-D197-6B4A-983F-B7AC7F1264E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3923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7DADE2-163C-C440-8624-22E09CD9F9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Waarschuwing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Eis tot naleving van de wet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Stilleggen van het werk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Last onder dwangsom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Boeterapport (bestuursrecht)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Proces-verbaal (strafrecht)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061D17-B401-CB4D-99F8-AAD84528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/>
          </a:bodyPr>
          <a:lstStyle/>
          <a:p>
            <a:r>
              <a:rPr lang="nl-NL" sz="3100" dirty="0"/>
              <a:t>Handhavings-mogelijkheden: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A1D867E-5F84-4204-9D3E-78093889B89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87" b="-1"/>
          <a:stretch/>
        </p:blipFill>
        <p:spPr>
          <a:xfrm>
            <a:off x="6096000" y="-2381"/>
            <a:ext cx="6096000" cy="6860381"/>
          </a:xfrm>
          <a:noFill/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FF5B7BBA-E6FC-D17E-C8F5-9424D5EBB3B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E168492A-FF28-E91F-5902-B61A02ACA83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009E3B-D197-6B4A-983F-B7AC7F1264E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364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7DADE2-163C-C440-8624-22E09CD9F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999" y="1919235"/>
            <a:ext cx="5284787" cy="4302178"/>
          </a:xfrm>
        </p:spPr>
        <p:txBody>
          <a:bodyPr>
            <a:normAutofit fontScale="3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Goed werkgeverschap stimuleren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Aanpak van malafide uitzendbureaus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Aanpak complexe internationale problematiek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Schijnconstructies blootleggen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Bestrijden arbeidsuitbuiting en ernstige benadeling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Boosdoeners ongezond werk aanpakken: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Psychosociale arbeidsbelasting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Arbeidsdiscriminatie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Fysieke belasting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Blootstelling aan gevaarlijke stoffen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Werken met asbest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Markttoezicht en certificering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Toezicht op procesveiligheid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4300" dirty="0">
                <a:latin typeface="Verdana" pitchFamily="34" charset="0"/>
              </a:rPr>
              <a:t>Inzicht in werking stelsel van werk en inkomen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061D17-B401-CB4D-99F8-AAD84528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11352"/>
            <a:ext cx="5003800" cy="948047"/>
          </a:xfrm>
        </p:spPr>
        <p:txBody>
          <a:bodyPr>
            <a:normAutofit fontScale="90000"/>
          </a:bodyPr>
          <a:lstStyle/>
          <a:p>
            <a:r>
              <a:rPr lang="nl-NL" dirty="0"/>
              <a:t>Prioriteiten 2023-2026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67254F-B8CD-8348-A147-B5E439ECF5C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926C34-0806-D24E-A2AA-98161B611FF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009E3B-D197-6B4A-983F-B7AC7F1264E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DF43600A-7A0F-4237-98D0-85A9AC36FA1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r="20288"/>
          <a:stretch/>
        </p:blipFill>
        <p:spPr>
          <a:xfrm>
            <a:off x="6096001" y="0"/>
            <a:ext cx="6095999" cy="6867256"/>
          </a:xfrm>
        </p:spPr>
      </p:pic>
    </p:spTree>
    <p:extLst>
      <p:ext uri="{BB962C8B-B14F-4D97-AF65-F5344CB8AC3E}">
        <p14:creationId xmlns:p14="http://schemas.microsoft.com/office/powerpoint/2010/main" val="1726503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91032" y="3808125"/>
            <a:ext cx="5004000" cy="667552"/>
          </a:xfrm>
        </p:spPr>
        <p:txBody>
          <a:bodyPr>
            <a:normAutofit fontScale="90000"/>
          </a:bodyPr>
          <a:lstStyle/>
          <a:p>
            <a:r>
              <a:rPr lang="nl-NL" dirty="0"/>
              <a:t>Ongevalsonderzoek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67C670-827D-4232-95B4-38218675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6" y="1642821"/>
            <a:ext cx="5759944" cy="383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54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EEEEE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04E29EEA-A085-0767-0846-5535B8E67B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lIns="0" tIns="0" rIns="0" bIns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Stichting Drents Landschap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Ongevalsonderzoek molen de </a:t>
            </a:r>
            <a:r>
              <a:rPr lang="nl-NL" dirty="0" err="1"/>
              <a:t>Bente</a:t>
            </a:r>
            <a:r>
              <a:rPr lang="nl-NL" dirty="0" err="1">
                <a:hlinkClick r:id="rId3"/>
              </a:rPr>
              <a:t>Het</a:t>
            </a:r>
            <a:r>
              <a:rPr lang="nl-NL" dirty="0">
                <a:hlinkClick r:id="rId3"/>
              </a:rPr>
              <a:t> ongeval in de molen (inspectiewerkt.nl)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F8CD51-246B-E347-53C5-7D9788BB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 lIns="0" tIns="0" rIns="0" bIns="0" anchor="b" anchorCtr="0">
            <a:normAutofit/>
          </a:bodyPr>
          <a:lstStyle/>
          <a:p>
            <a:r>
              <a:rPr lang="nl-NL" sz="3300"/>
              <a:t>Werkgever aan </a:t>
            </a:r>
            <a:br>
              <a:rPr lang="nl-NL" sz="3300"/>
            </a:br>
            <a:r>
              <a:rPr lang="nl-NL" sz="3300"/>
              <a:t>het woord</a:t>
            </a:r>
          </a:p>
        </p:txBody>
      </p:sp>
      <p:pic>
        <p:nvPicPr>
          <p:cNvPr id="33" name="Tijdelijke aanduiding voor afbeelding 32">
            <a:extLst>
              <a:ext uri="{FF2B5EF4-FFF2-40B4-BE49-F238E27FC236}">
                <a16:creationId xmlns:a16="http://schemas.microsoft.com/office/drawing/2014/main" id="{EE01CFDD-F285-7DE4-BAC7-01591327BACE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r="9715"/>
          <a:stretch/>
        </p:blipFill>
        <p:spPr>
          <a:xfrm>
            <a:off x="635000" y="1066799"/>
            <a:ext cx="5003800" cy="5154613"/>
          </a:xfrm>
          <a:noFill/>
        </p:spPr>
      </p:pic>
      <p:sp>
        <p:nvSpPr>
          <p:cNvPr id="38" name="Date Placeholder 4">
            <a:extLst>
              <a:ext uri="{FF2B5EF4-FFF2-40B4-BE49-F238E27FC236}">
                <a16:creationId xmlns:a16="http://schemas.microsoft.com/office/drawing/2014/main" id="{D8BC9B99-26A4-2C26-B53D-24C899816C4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EB3DCA1C-967C-9AB1-1043-5639B147106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8EB29F-396F-CD97-ED6B-BC146BCF7FA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2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EEEEE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">
            <a:extLst>
              <a:ext uri="{FF2B5EF4-FFF2-40B4-BE49-F238E27FC236}">
                <a16:creationId xmlns:a16="http://schemas.microsoft.com/office/drawing/2014/main" id="{F448DEE5-8ECE-E194-01F4-9EC83104F6B7}"/>
              </a:ext>
            </a:extLst>
          </p:cNvPr>
          <p:cNvSpPr txBox="1">
            <a:spLocks/>
          </p:cNvSpPr>
          <p:nvPr/>
        </p:nvSpPr>
        <p:spPr>
          <a:xfrm>
            <a:off x="6550024" y="2289599"/>
            <a:ext cx="5004000" cy="3931813"/>
          </a:xfrm>
          <a:prstGeom prst="rect">
            <a:avLst/>
          </a:prstGeom>
        </p:spPr>
        <p:txBody>
          <a:bodyPr vert="horz" lIns="91440" tIns="45720" rIns="91440" bIns="45720" numCol="1" rtlCol="0" anchor="t" anchorCtr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Wie vindt de nieuwe werkwijze van ongevalsonderzoek </a:t>
            </a:r>
            <a:r>
              <a:rPr lang="nl-NL" b="1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geen </a:t>
            </a: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goede ontwikkeling</a:t>
            </a:r>
          </a:p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Wie denkt dat de nieuwe werkwijze niet voor alle bedrijven geschikt is?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BD4530-482D-F4C6-21A9-DF3B11F2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sz="3300" b="0" kern="1200" baseline="0">
                <a:latin typeface="+mj-lt"/>
                <a:ea typeface="+mj-ea"/>
                <a:cs typeface="+mj-cs"/>
              </a:rPr>
              <a:t>Enkele vragen vooraf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FDB4DD44-FAA2-599C-4A34-0EA668C97917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044" y="1066799"/>
            <a:ext cx="4341712" cy="5154613"/>
          </a:xfrm>
        </p:spPr>
      </p:pic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B41F5BA9-A067-2214-9A1A-B483EE2D78BD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7C5D3C14-655B-EA48-C083-3BF043D51D3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A3CFF9-EE02-E730-BF8B-CBB96A57EBD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53199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009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5672CB-79F8-4C1D-97A0-D6DFAAE4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10923588" cy="948047"/>
          </a:xfrm>
        </p:spPr>
        <p:txBody>
          <a:bodyPr lIns="0" tIns="0" rIns="0" bIns="0" anchor="t" anchorCtr="0">
            <a:normAutofit/>
          </a:bodyPr>
          <a:lstStyle/>
          <a:p>
            <a:r>
              <a:rPr lang="nl-NL" sz="3200" dirty="0">
                <a:solidFill>
                  <a:srgbClr val="42145F"/>
                </a:solidFill>
              </a:rPr>
              <a:t>Wat is een arbeidsongeval?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FA4107-F73E-4F8A-BFD0-47BD808B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965A9C20-D434-2537-C070-F573D2602DF8}"/>
              </a:ext>
            </a:extLst>
          </p:cNvPr>
          <p:cNvSpPr txBox="1">
            <a:spLocks/>
          </p:cNvSpPr>
          <p:nvPr/>
        </p:nvSpPr>
        <p:spPr>
          <a:xfrm>
            <a:off x="720000" y="2160000"/>
            <a:ext cx="10752000" cy="39318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nl-NL" i="1" dirty="0">
                <a:solidFill>
                  <a:srgbClr val="42145F"/>
                </a:solidFill>
              </a:rPr>
              <a:t>“Een aan een werknemer in verband </a:t>
            </a:r>
            <a:r>
              <a:rPr lang="nl-NL" b="1" i="1" dirty="0">
                <a:solidFill>
                  <a:srgbClr val="CA005D"/>
                </a:solidFill>
              </a:rPr>
              <a:t>met het verrichten van arbeid </a:t>
            </a:r>
            <a:r>
              <a:rPr lang="nl-NL" i="1" dirty="0">
                <a:solidFill>
                  <a:srgbClr val="42145F"/>
                </a:solidFill>
              </a:rPr>
              <a:t>overkomen </a:t>
            </a:r>
            <a:r>
              <a:rPr lang="nl-NL" b="1" i="1" dirty="0">
                <a:solidFill>
                  <a:srgbClr val="CA005D"/>
                </a:solidFill>
              </a:rPr>
              <a:t>ongewilde, plotselinge gebeurtenis, </a:t>
            </a:r>
            <a:br>
              <a:rPr lang="nl-NL" b="1" i="1" dirty="0">
                <a:solidFill>
                  <a:srgbClr val="CA005D"/>
                </a:solidFill>
              </a:rPr>
            </a:br>
            <a:r>
              <a:rPr lang="nl-NL" i="1" dirty="0">
                <a:solidFill>
                  <a:srgbClr val="42145F"/>
                </a:solidFill>
              </a:rPr>
              <a:t>die </a:t>
            </a:r>
            <a:r>
              <a:rPr lang="nl-NL" b="1" i="1" dirty="0">
                <a:solidFill>
                  <a:srgbClr val="CA005D"/>
                </a:solidFill>
              </a:rPr>
              <a:t>schade aan de gezondheid </a:t>
            </a:r>
            <a:r>
              <a:rPr lang="nl-NL" i="1" dirty="0">
                <a:solidFill>
                  <a:srgbClr val="42145F"/>
                </a:solidFill>
              </a:rPr>
              <a:t>tot </a:t>
            </a:r>
            <a:r>
              <a:rPr lang="nl-NL" b="1" i="1" dirty="0">
                <a:solidFill>
                  <a:srgbClr val="CA005D"/>
                </a:solidFill>
              </a:rPr>
              <a:t>vrijwel onmiddellijk gevolg </a:t>
            </a:r>
            <a:r>
              <a:rPr lang="nl-NL" i="1" dirty="0">
                <a:solidFill>
                  <a:srgbClr val="42145F"/>
                </a:solidFill>
              </a:rPr>
              <a:t>heeft gehad en heeft </a:t>
            </a:r>
            <a:r>
              <a:rPr lang="nl-NL" b="1" i="1" dirty="0">
                <a:solidFill>
                  <a:srgbClr val="CA005D"/>
                </a:solidFill>
              </a:rPr>
              <a:t>geleid tot ziekteverzuim, of de dood </a:t>
            </a:r>
            <a:br>
              <a:rPr lang="nl-NL" b="1" i="1" dirty="0">
                <a:solidFill>
                  <a:srgbClr val="CA005D"/>
                </a:solidFill>
              </a:rPr>
            </a:br>
            <a:r>
              <a:rPr lang="nl-NL" i="1" dirty="0">
                <a:solidFill>
                  <a:srgbClr val="42145F"/>
                </a:solidFill>
              </a:rPr>
              <a:t>tot </a:t>
            </a:r>
            <a:r>
              <a:rPr lang="nl-NL" b="1" i="1" dirty="0">
                <a:solidFill>
                  <a:srgbClr val="CA005D"/>
                </a:solidFill>
              </a:rPr>
              <a:t>vrijwel onmiddellijk gevolg </a:t>
            </a:r>
            <a:r>
              <a:rPr lang="nl-NL" i="1" dirty="0">
                <a:solidFill>
                  <a:srgbClr val="42145F"/>
                </a:solidFill>
              </a:rPr>
              <a:t>heeft gehad” 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D3EEC86-7D03-9953-14BA-65DF8DD3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768878-BA21-FAD4-6A1D-8FFEAB5A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6847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09A0D-1D6E-DA46-A8F0-BB8FDC8DB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l-NL" b="0" i="0">
                <a:effectLst/>
              </a:rPr>
              <a:t>Arbeidsongevallen moeten worden gemeld: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0" i="0">
                <a:effectLst/>
              </a:rPr>
              <a:t>als het slachtoffer opgenomen wordt in het ziekenhuis;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0" i="0">
                <a:effectLst/>
              </a:rPr>
              <a:t>wanneer er sprake is van blijvend letsel;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0" i="0">
                <a:effectLst/>
              </a:rPr>
              <a:t>als het slachtoffer overleden is aan de gevolgen van het ongeval.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 lIns="0" tIns="0" rIns="0" bIns="0" anchor="b" anchorCtr="0">
            <a:normAutofit/>
          </a:bodyPr>
          <a:lstStyle/>
          <a:p>
            <a:r>
              <a:rPr lang="nl-NL" sz="3100"/>
              <a:t>Welke arbeidsongevallen moeten gemeld worden?</a:t>
            </a:r>
          </a:p>
        </p:txBody>
      </p:sp>
      <p:pic>
        <p:nvPicPr>
          <p:cNvPr id="13" name="Tijdelijke aanduiding voor inhoud 6" descr="Afbeelding met overdekt, persoon, computerbeeldscherm, Menselijk gezicht&#10;&#10;Automatisch gegenereerde beschrijving">
            <a:extLst>
              <a:ext uri="{FF2B5EF4-FFF2-40B4-BE49-F238E27FC236}">
                <a16:creationId xmlns:a16="http://schemas.microsoft.com/office/drawing/2014/main" id="{5A1B3870-3F40-5739-B1AF-48D7CB6B51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/>
          <a:stretch/>
        </p:blipFill>
        <p:spPr>
          <a:xfrm>
            <a:off x="20" y="10"/>
            <a:ext cx="6098222" cy="6857990"/>
          </a:xfrm>
          <a:noFill/>
        </p:spPr>
      </p:pic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3F86C9A-0F12-CCBB-F0E4-BA8A991803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112475D7-3ED1-9BE2-71FD-8B4AA0555E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lvl="0">
              <a:spcAft>
                <a:spcPts val="600"/>
              </a:spcAft>
            </a:pPr>
            <a:fld id="{10A0A6AF-03C5-477E-939A-E28F7E7F05EA}" type="slidenum">
              <a:rPr lang="nl-NL" noProof="0" smtClean="0"/>
              <a:pPr lvl="0">
                <a:spcAft>
                  <a:spcPts val="600"/>
                </a:spcAft>
              </a:pPr>
              <a:t>18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14190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">
            <a:extLst>
              <a:ext uri="{FF2B5EF4-FFF2-40B4-BE49-F238E27FC236}">
                <a16:creationId xmlns:a16="http://schemas.microsoft.com/office/drawing/2014/main" id="{F448DEE5-8ECE-E194-01F4-9EC83104F6B7}"/>
              </a:ext>
            </a:extLst>
          </p:cNvPr>
          <p:cNvSpPr txBox="1">
            <a:spLocks/>
          </p:cNvSpPr>
          <p:nvPr/>
        </p:nvSpPr>
        <p:spPr>
          <a:xfrm>
            <a:off x="6553200" y="2289600"/>
            <a:ext cx="5004000" cy="393181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5000 ongevalsmeldingen </a:t>
            </a:r>
            <a:b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 jaar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Ondermelding 50%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2500 onderzoeken per jaar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50% handhaving (tot 2023)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50 – 70 dodelijke ongevallen </a:t>
            </a:r>
            <a:b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 jaar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8 regioteams &amp; 1 strafrechtpool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nl-NL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Totaal circa 200 inspecteurs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BD4530-482D-F4C6-21A9-DF3B11F2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b="0" kern="1200" baseline="0">
                <a:latin typeface="+mj-lt"/>
                <a:ea typeface="+mj-ea"/>
                <a:cs typeface="+mj-cs"/>
              </a:rPr>
              <a:t>Enkele cijfers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FDB4DD44-FAA2-599C-4A34-0EA668C979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3" b="2633"/>
          <a:stretch/>
        </p:blipFill>
        <p:spPr>
          <a:xfrm>
            <a:off x="337" y="0"/>
            <a:ext cx="6097567" cy="6858000"/>
          </a:xfrm>
        </p:spPr>
      </p:pic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336874EA-FF3C-B14F-4FCB-CD16307C0E0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80A178F9-5F71-7135-86E2-7DF39531A3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A3CFF9-EE02-E730-BF8B-CBB96A57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231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0579C1C-A944-B044-A443-5B50C1615F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000" y="2160000"/>
            <a:ext cx="5189331" cy="4697999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chemeClr val="tx2"/>
                </a:solidFill>
                <a:ea typeface="+mj-ea"/>
                <a:cs typeface="Arial" panose="020B0604020202020204" pitchFamily="34" charset="0"/>
              </a:rPr>
              <a:t>1889:</a:t>
            </a:r>
            <a:r>
              <a:rPr lang="nl-NL" sz="1400" b="1" dirty="0">
                <a:solidFill>
                  <a:srgbClr val="000000"/>
                </a:solidFill>
              </a:rPr>
              <a:t> </a:t>
            </a:r>
            <a:r>
              <a:rPr lang="nl-NL" sz="1400" dirty="0">
                <a:solidFill>
                  <a:srgbClr val="000000"/>
                </a:solidFill>
              </a:rPr>
              <a:t>Arbeidswet ter bescherming van jeugdige personen en vrouwen tegen gevaren van arbeid</a:t>
            </a:r>
          </a:p>
          <a:p>
            <a:pPr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chemeClr val="tx2"/>
                </a:solidFill>
                <a:ea typeface="+mj-ea"/>
                <a:cs typeface="Arial" panose="020B0604020202020204" pitchFamily="34" charset="0"/>
              </a:rPr>
              <a:t>1890: </a:t>
            </a:r>
            <a:r>
              <a:rPr lang="nl-NL" sz="1400" dirty="0">
                <a:ea typeface="+mj-ea"/>
                <a:cs typeface="Arial" panose="020B0604020202020204" pitchFamily="34" charset="0"/>
              </a:rPr>
              <a:t>start 3 inspecteurs</a:t>
            </a:r>
          </a:p>
          <a:p>
            <a:pPr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chemeClr val="tx2"/>
                </a:solidFill>
                <a:ea typeface="+mj-ea"/>
                <a:cs typeface="Arial" panose="020B0604020202020204" pitchFamily="34" charset="0"/>
              </a:rPr>
              <a:t>1911:</a:t>
            </a:r>
            <a:r>
              <a:rPr lang="nl-NL" sz="1400" b="1" dirty="0">
                <a:solidFill>
                  <a:srgbClr val="000000"/>
                </a:solidFill>
              </a:rPr>
              <a:t> </a:t>
            </a:r>
            <a:r>
              <a:rPr lang="nl-NL" sz="1400" dirty="0">
                <a:solidFill>
                  <a:srgbClr val="000000"/>
                </a:solidFill>
              </a:rPr>
              <a:t>aangifteplicht voor beroepsziekten</a:t>
            </a:r>
          </a:p>
          <a:p>
            <a:pPr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chemeClr val="tx2"/>
                </a:solidFill>
                <a:ea typeface="+mj-ea"/>
                <a:cs typeface="Arial" panose="020B0604020202020204" pitchFamily="34" charset="0"/>
              </a:rPr>
              <a:t>2012:</a:t>
            </a:r>
            <a:r>
              <a:rPr lang="nl-NL" sz="1400" b="1" dirty="0">
                <a:solidFill>
                  <a:srgbClr val="000000"/>
                </a:solidFill>
              </a:rPr>
              <a:t> </a:t>
            </a:r>
            <a:r>
              <a:rPr lang="nl-NL" sz="1400" dirty="0">
                <a:solidFill>
                  <a:srgbClr val="000000"/>
                </a:solidFill>
              </a:rPr>
              <a:t>samenvoeging Arbeidsinspectie, Inspectie Werk en Inkomen en Sociale Inlichtingen- en Opsporingsdienst </a:t>
            </a:r>
          </a:p>
          <a:p>
            <a:pPr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000000"/>
                </a:solidFill>
              </a:rPr>
              <a:t>Maatschappelijke ontwikkelingen </a:t>
            </a:r>
            <a:br>
              <a:rPr lang="nl-NL" sz="1400" dirty="0">
                <a:solidFill>
                  <a:srgbClr val="000000"/>
                </a:solidFill>
              </a:rPr>
            </a:br>
            <a:r>
              <a:rPr lang="nl-NL" sz="1400" dirty="0">
                <a:solidFill>
                  <a:srgbClr val="000000"/>
                </a:solidFill>
              </a:rPr>
              <a:t>leidden tot andere risico’s. </a:t>
            </a:r>
            <a:br>
              <a:rPr lang="nl-NL" sz="1400" dirty="0">
                <a:solidFill>
                  <a:srgbClr val="000000"/>
                </a:solidFill>
              </a:rPr>
            </a:br>
            <a:r>
              <a:rPr lang="nl-NL" sz="1400" dirty="0">
                <a:solidFill>
                  <a:srgbClr val="000000"/>
                </a:solidFill>
              </a:rPr>
              <a:t>Toezicht veranderde mee. </a:t>
            </a:r>
          </a:p>
          <a:p>
            <a:pPr>
              <a:lnSpc>
                <a:spcPct val="140000"/>
              </a:lnSpc>
              <a:buSzPct val="100000"/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000000"/>
                </a:solidFill>
              </a:rPr>
              <a:t>Van jute spinnen tot kindvloggen?</a:t>
            </a:r>
            <a:endParaRPr lang="nl-NL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7B7E5E8-605D-F443-9974-6D49DFF2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1"/>
            <a:ext cx="5003800" cy="629760"/>
          </a:xfrm>
        </p:spPr>
        <p:txBody>
          <a:bodyPr lIns="0" tIns="0" rIns="0" bIns="0" anchor="t" anchorCtr="0">
            <a:normAutofit/>
          </a:bodyPr>
          <a:lstStyle/>
          <a:p>
            <a:r>
              <a:rPr lang="nl-NL" sz="3200" dirty="0">
                <a:solidFill>
                  <a:srgbClr val="42145F"/>
                </a:solidFill>
              </a:rPr>
              <a:t>Toezicht op de arbeid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441FD3-6AB7-934D-AEDF-6B46215796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91241E03-F84E-46C2-93AA-3B9E3D26010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" b="2025"/>
          <a:stretch/>
        </p:blipFill>
        <p:spPr>
          <a:xfrm>
            <a:off x="6096000" y="-2381"/>
            <a:ext cx="6096000" cy="6860381"/>
          </a:xfr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8A1487E-4D58-4F3B-B2CA-B67B65583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7566" y="4124960"/>
            <a:ext cx="3898221" cy="2733039"/>
          </a:xfrm>
          <a:prstGeom prst="rect">
            <a:avLst/>
          </a:prstGeom>
          <a:ln>
            <a:noFill/>
          </a:ln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4CB4B5-2B3A-3DF6-FEB5-121B53B4371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5F0291-A779-8759-1401-4B70A1C7171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83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596159E-8956-A51A-B2A3-64323645A3DF}"/>
              </a:ext>
            </a:extLst>
          </p:cNvPr>
          <p:cNvSpPr txBox="1"/>
          <p:nvPr/>
        </p:nvSpPr>
        <p:spPr>
          <a:xfrm>
            <a:off x="720000" y="2160000"/>
            <a:ext cx="6149288" cy="3169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A2061"/>
              </a:buClr>
              <a:buAutoNum type="arabicPeriod"/>
            </a:pPr>
            <a:r>
              <a:rPr lang="nl-NL" sz="2000" kern="1200" dirty="0"/>
              <a:t>Melding ongeval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 dirty="0"/>
              <a:t>Inspecteur naar ongevalslocatie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 dirty="0"/>
              <a:t>Opstarten onderzoek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 dirty="0"/>
              <a:t>Indien noodzakelijk: directe handhaving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 dirty="0"/>
              <a:t>Onderzoek naar causaal verband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 dirty="0"/>
              <a:t>Causaal verband: </a:t>
            </a:r>
            <a:r>
              <a:rPr lang="nl-NL" sz="2000" i="1" kern="1200" dirty="0">
                <a:solidFill>
                  <a:srgbClr val="CA2061"/>
                </a:solidFill>
              </a:rPr>
              <a:t>Boeterapport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 dirty="0"/>
              <a:t>Gevolg: mogelijk boete</a:t>
            </a:r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6127F3-E236-710E-E29F-BB3849D4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10923588" cy="567133"/>
          </a:xfrm>
        </p:spPr>
        <p:txBody>
          <a:bodyPr lIns="0" tIns="0" rIns="0" bIns="0" anchor="t" anchorCtr="0"/>
          <a:lstStyle/>
          <a:p>
            <a:r>
              <a:rPr lang="nl-NL" dirty="0">
                <a:solidFill>
                  <a:srgbClr val="42145F"/>
                </a:solidFill>
              </a:rPr>
              <a:t>Oude werkwijze ongevalsonderzoek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F2EDAE-CA00-0261-2F16-C319AE1F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1E6EED-42BA-98ED-DE80-028137ED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959AF6-8CDE-0408-48AE-E60449F8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20</a:t>
            </a:fld>
            <a:endParaRPr lang="nl-NL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6302A4B-6E82-1DB6-EFA2-6E92F22CA0BF}"/>
              </a:ext>
            </a:extLst>
          </p:cNvPr>
          <p:cNvCxnSpPr>
            <a:cxnSpLocks/>
          </p:cNvCxnSpPr>
          <p:nvPr/>
        </p:nvCxnSpPr>
        <p:spPr>
          <a:xfrm>
            <a:off x="5268364" y="4722265"/>
            <a:ext cx="756516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FA40BA5B-92D3-5183-21CC-802DA74C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31842" y="-178329"/>
            <a:ext cx="6149288" cy="854712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5AA00D9-4A94-26B7-2219-15C73B8B5A04}"/>
              </a:ext>
            </a:extLst>
          </p:cNvPr>
          <p:cNvSpPr txBox="1"/>
          <p:nvPr/>
        </p:nvSpPr>
        <p:spPr>
          <a:xfrm>
            <a:off x="6181794" y="4326259"/>
            <a:ext cx="346456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rgbClr val="CA2061"/>
              </a:buClr>
              <a:buFont typeface="Arial" panose="020B0604020202020204" pitchFamily="34" charset="0"/>
              <a:buChar char="•"/>
            </a:pPr>
            <a:r>
              <a:rPr lang="nl-NL" i="1" dirty="0">
                <a:solidFill>
                  <a:srgbClr val="CA2061"/>
                </a:solidFill>
              </a:rPr>
              <a:t>Motiveren overtreding</a:t>
            </a:r>
          </a:p>
          <a:p>
            <a:pPr marL="285750" indent="-285750">
              <a:buClr>
                <a:srgbClr val="CA2061"/>
              </a:buClr>
              <a:buFont typeface="Arial" panose="020B0604020202020204" pitchFamily="34" charset="0"/>
              <a:buChar char="•"/>
            </a:pPr>
            <a:r>
              <a:rPr lang="nl-NL" i="1" dirty="0">
                <a:solidFill>
                  <a:srgbClr val="CA2061"/>
                </a:solidFill>
              </a:rPr>
              <a:t>Feiten en omstandigheden</a:t>
            </a:r>
          </a:p>
          <a:p>
            <a:pPr marL="285750" indent="-285750">
              <a:buClr>
                <a:srgbClr val="CA2061"/>
              </a:buClr>
              <a:buFont typeface="Arial" panose="020B0604020202020204" pitchFamily="34" charset="0"/>
              <a:buChar char="•"/>
            </a:pPr>
            <a:r>
              <a:rPr lang="nl-NL" i="1" dirty="0">
                <a:solidFill>
                  <a:srgbClr val="CA2061"/>
                </a:solidFill>
              </a:rPr>
              <a:t>Matigingsgronden</a:t>
            </a:r>
          </a:p>
          <a:p>
            <a:pPr>
              <a:buClr>
                <a:srgbClr val="CA2061"/>
              </a:buClr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8705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EEEEE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1">
            <a:extLst>
              <a:ext uri="{FF2B5EF4-FFF2-40B4-BE49-F238E27FC236}">
                <a16:creationId xmlns:a16="http://schemas.microsoft.com/office/drawing/2014/main" id="{771EAB01-5F1C-2B33-1E1A-4C812A4EBB8B}"/>
              </a:ext>
            </a:extLst>
          </p:cNvPr>
          <p:cNvSpPr txBox="1">
            <a:spLocks/>
          </p:cNvSpPr>
          <p:nvPr/>
        </p:nvSpPr>
        <p:spPr>
          <a:xfrm>
            <a:off x="6550024" y="2289599"/>
            <a:ext cx="5004000" cy="3931813"/>
          </a:xfrm>
          <a:prstGeom prst="rect">
            <a:avLst/>
          </a:prstGeom>
        </p:spPr>
        <p:txBody>
          <a:bodyPr vert="horz" lIns="91440" tIns="45720" rIns="91440" bIns="45720" numCol="1" rtlCol="0" anchor="t" anchorCtr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Boete leidt vaak niet tot verbetering arbeidsomstandigheden</a:t>
            </a:r>
          </a:p>
          <a:p>
            <a:pPr>
              <a:buClr>
                <a:schemeClr val="bg1"/>
              </a:buClr>
            </a:pP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Geen verbetering zichtbaar in de loop der jaren</a:t>
            </a:r>
          </a:p>
          <a:p>
            <a:pPr>
              <a:buClr>
                <a:schemeClr val="bg1"/>
              </a:buClr>
            </a:pP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Bedrijven vaak geen bewuste overtreders</a:t>
            </a:r>
          </a:p>
          <a:p>
            <a:pPr>
              <a:buClr>
                <a:schemeClr val="bg1"/>
              </a:buClr>
            </a:pP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Lerend vermogen bedrijf stimuleren</a:t>
            </a:r>
          </a:p>
          <a:p>
            <a:pPr>
              <a:buClr>
                <a:schemeClr val="bg1"/>
              </a:buClr>
            </a:pP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Investeren in veiligheid binnen het hele bedrijf (achterliggende oorzaken!)</a:t>
            </a:r>
          </a:p>
          <a:p>
            <a:pPr>
              <a:buClr>
                <a:schemeClr val="bg1"/>
              </a:buClr>
            </a:pP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Motie Heerma/van Haga</a:t>
            </a:r>
          </a:p>
          <a:p>
            <a:pPr>
              <a:buClr>
                <a:schemeClr val="bg1"/>
              </a:buClr>
            </a:pP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&gt;70% inzet reactief</a:t>
            </a:r>
          </a:p>
          <a:p>
            <a:pPr>
              <a:buClr>
                <a:schemeClr val="bg1"/>
              </a:buClr>
            </a:pP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Kortom: </a:t>
            </a:r>
            <a:r>
              <a:rPr lang="nl-NL"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Leren</a:t>
            </a:r>
            <a:r>
              <a:rPr lang="nl-NL" sz="15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 plaats van bestraffen</a:t>
            </a:r>
          </a:p>
          <a:p>
            <a:pPr>
              <a:buClr>
                <a:schemeClr val="bg1"/>
              </a:buClr>
            </a:pPr>
            <a:endParaRPr lang="nl-NL" sz="15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buClr>
                <a:schemeClr val="bg1"/>
              </a:buClr>
            </a:pPr>
            <a:endParaRPr lang="nl-NL" sz="15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buClr>
                <a:schemeClr val="bg1"/>
              </a:buClr>
            </a:pPr>
            <a:endParaRPr lang="nl-NL" sz="15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BB54EBB-0976-3559-7274-6C1A0221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sz="3100" b="0" kern="1200" baseline="0">
                <a:latin typeface="+mj-lt"/>
                <a:ea typeface="+mj-ea"/>
                <a:cs typeface="+mj-cs"/>
              </a:rPr>
              <a:t>Waarom nieuwe werkwijze?</a:t>
            </a:r>
          </a:p>
        </p:txBody>
      </p:sp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5CDEA3B7-92BA-8578-6B1A-055E0B7F1939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075" y="1066799"/>
            <a:ext cx="4401649" cy="5154613"/>
          </a:xfrm>
        </p:spPr>
      </p:pic>
      <p:sp>
        <p:nvSpPr>
          <p:cNvPr id="30" name="Date Placeholder 4">
            <a:extLst>
              <a:ext uri="{FF2B5EF4-FFF2-40B4-BE49-F238E27FC236}">
                <a16:creationId xmlns:a16="http://schemas.microsoft.com/office/drawing/2014/main" id="{379F49B2-D64B-9D34-22A0-2A9339A2D349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DABD06B2-9FF9-3C1C-CF45-E2AF86DE765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05F1FC-C6BC-5362-318D-BBA91EE598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53199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015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596159E-8956-A51A-B2A3-64323645A3DF}"/>
              </a:ext>
            </a:extLst>
          </p:cNvPr>
          <p:cNvSpPr txBox="1"/>
          <p:nvPr/>
        </p:nvSpPr>
        <p:spPr>
          <a:xfrm>
            <a:off x="720000" y="2160000"/>
            <a:ext cx="7082880" cy="4092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A2061"/>
              </a:buClr>
              <a:buAutoNum type="arabicPeriod"/>
            </a:pPr>
            <a:r>
              <a:rPr lang="nl-NL" sz="2000" kern="1200"/>
              <a:t>Melding ongeval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/>
              <a:t>Inspecteur naar ongevalslocatie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/>
              <a:t>Opstarten onderzoek</a:t>
            </a:r>
            <a:br>
              <a:rPr lang="nl-NL" sz="2000" kern="1200"/>
            </a:br>
            <a:endParaRPr lang="nl-NL" sz="2000" kern="1200"/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/>
              <a:t>Indien noodzakelijk: Directe handhaving</a:t>
            </a:r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/>
              <a:t>Uitvragen werkgeversrapportage &amp; verbeterplan</a:t>
            </a:r>
            <a:br>
              <a:rPr lang="nl-NL" sz="2000" kern="1200"/>
            </a:br>
            <a:br>
              <a:rPr lang="nl-NL" sz="2000" kern="1200"/>
            </a:br>
            <a:endParaRPr lang="nl-NL" sz="2000" kern="1200"/>
          </a:p>
          <a:p>
            <a:pPr marL="342900" indent="-342900">
              <a:lnSpc>
                <a:spcPct val="150000"/>
              </a:lnSpc>
              <a:buClr>
                <a:srgbClr val="CA2061"/>
              </a:buClr>
              <a:buFontTx/>
              <a:buAutoNum type="arabicPeriod"/>
            </a:pPr>
            <a:r>
              <a:rPr lang="nl-NL" sz="2000" kern="1200"/>
              <a:t>Bij akkoord: vervolginspectie op verbeterplan</a:t>
            </a:r>
            <a:endParaRPr lang="nl-NL" sz="2000" kern="1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6127F3-E236-710E-E29F-BB3849D4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10923588" cy="567133"/>
          </a:xfrm>
        </p:spPr>
        <p:txBody>
          <a:bodyPr lIns="0" tIns="0" rIns="0" bIns="0" anchor="t" anchorCtr="0"/>
          <a:lstStyle/>
          <a:p>
            <a:r>
              <a:rPr lang="nl-NL">
                <a:solidFill>
                  <a:srgbClr val="42145F"/>
                </a:solidFill>
              </a:rPr>
              <a:t>Nieuwe werkwijze ongevalsonderzoek</a:t>
            </a:r>
            <a:endParaRPr lang="nl-NL" dirty="0">
              <a:solidFill>
                <a:srgbClr val="42145F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F2EDAE-CA00-0261-2F16-C319AE1F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1E6EED-42BA-98ED-DE80-028137ED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959AF6-8CDE-0408-48AE-E60449F8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5AA00D9-4A94-26B7-2219-15C73B8B5A04}"/>
              </a:ext>
            </a:extLst>
          </p:cNvPr>
          <p:cNvSpPr txBox="1"/>
          <p:nvPr/>
        </p:nvSpPr>
        <p:spPr>
          <a:xfrm>
            <a:off x="1061154" y="3439962"/>
            <a:ext cx="487228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rgbClr val="CA2061"/>
                </a:solidFill>
              </a:rPr>
              <a:t>Vastleggen feiten en omstandigheden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rgbClr val="CA2061"/>
                </a:solidFill>
              </a:rPr>
              <a:t>Opvragen relevante documenten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579B535-7AA2-8FF0-3A03-9771582C89A9}"/>
              </a:ext>
            </a:extLst>
          </p:cNvPr>
          <p:cNvSpPr txBox="1"/>
          <p:nvPr/>
        </p:nvSpPr>
        <p:spPr>
          <a:xfrm>
            <a:off x="1061154" y="4846342"/>
            <a:ext cx="834700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rgbClr val="CA2061"/>
                </a:solidFill>
              </a:rPr>
              <a:t>Onderzoek door werkgever: 15 werkdagen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rgbClr val="CA2061"/>
                </a:solidFill>
              </a:rPr>
              <a:t>Afkeur: mogelijkheid tot verbetering rapportage: 10 werkdagen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>
                <a:solidFill>
                  <a:srgbClr val="CA2061"/>
                </a:solidFill>
              </a:rPr>
              <a:t>Tweede afkeur: hervatten onderzoek door inspecteur</a:t>
            </a:r>
            <a:endParaRPr lang="nl-NL" sz="1800" dirty="0">
              <a:solidFill>
                <a:srgbClr val="CA206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699D68-DA54-DF74-65B9-D74218A82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31842" y="-178329"/>
            <a:ext cx="6149287" cy="85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0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EEEEE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">
            <a:extLst>
              <a:ext uri="{FF2B5EF4-FFF2-40B4-BE49-F238E27FC236}">
                <a16:creationId xmlns:a16="http://schemas.microsoft.com/office/drawing/2014/main" id="{77A69DDE-DD34-597F-8B67-E80B04CBBA77}"/>
              </a:ext>
            </a:extLst>
          </p:cNvPr>
          <p:cNvSpPr txBox="1">
            <a:spLocks/>
          </p:cNvSpPr>
          <p:nvPr/>
        </p:nvSpPr>
        <p:spPr>
          <a:xfrm>
            <a:off x="6550024" y="2289599"/>
            <a:ext cx="5004000" cy="39318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Dodelijke ongevallen</a:t>
            </a:r>
          </a:p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Minderjarigen</a:t>
            </a:r>
          </a:p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Familieleden (3</a:t>
            </a:r>
            <a:r>
              <a:rPr lang="nl-NL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graad)</a:t>
            </a:r>
          </a:p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Uitzonderlijk ernstig letsel</a:t>
            </a:r>
          </a:p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Maatschappelijke impact</a:t>
            </a:r>
          </a:p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Historie</a:t>
            </a:r>
          </a:p>
          <a:p>
            <a:pPr>
              <a:buClr>
                <a:schemeClr val="bg1"/>
              </a:buClr>
            </a:pPr>
            <a:r>
              <a:rPr lang="nl-NL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Uitzonderlijke situaties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1BCF668-F5B8-373A-DE0F-B473E514B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b="0" kern="1200" baseline="0">
                <a:latin typeface="+mj-lt"/>
                <a:ea typeface="+mj-ea"/>
                <a:cs typeface="+mj-cs"/>
              </a:rPr>
              <a:t>Uitzonderingen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EC91E50A-F833-84C6-D80A-A214AE099D77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012" y="1066799"/>
            <a:ext cx="4281775" cy="5154613"/>
          </a:xfrm>
        </p:spPr>
      </p:pic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4FB796F0-15DB-AAE8-6BB9-0750A8C4EE8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484C38BF-A84E-98DD-B8BF-B64F406764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887C19-2156-A0BA-572D-1F78D7CA104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53199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4614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EEEEE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09A0D-1D6E-DA46-A8F0-BB8FDC8DB0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lIns="0" tIns="0" rIns="0" bIns="0" anchor="t">
            <a:normAutofit/>
          </a:bodyPr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err="1"/>
              <a:t>Letselschade-advocaten</a:t>
            </a:r>
            <a:endParaRPr lang="nl-NL"/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NL"/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/>
              <a:t>Zorgplicht bedrijven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NL"/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/>
              <a:t>Verstrekking werkgeversrapportage/</a:t>
            </a:r>
            <a:br>
              <a:rPr lang="nl-NL"/>
            </a:br>
            <a:r>
              <a:rPr lang="nl-NL"/>
              <a:t>verbeterplan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 lIns="0" tIns="0" rIns="0" bIns="0" anchor="b" anchorCtr="0">
            <a:normAutofit/>
          </a:bodyPr>
          <a:lstStyle/>
          <a:p>
            <a:r>
              <a:rPr lang="nl-NL"/>
              <a:t>Positie slachtoffer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D34B9E84-67C1-9900-040B-6DEF044F7825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917" y="1066799"/>
            <a:ext cx="4337966" cy="5154613"/>
          </a:xfrm>
        </p:spPr>
      </p:pic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0C9ECE64-2ED2-BAF6-E224-A7C52745BCE9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115D0F56-C10D-58AE-FAA8-B410D9D480F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1898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5495596-8A96-C6AD-A49D-5C54299F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5003800" cy="948047"/>
          </a:xfrm>
        </p:spPr>
        <p:txBody>
          <a:bodyPr anchor="t" anchorCtr="0">
            <a:normAutofit fontScale="90000"/>
          </a:bodyPr>
          <a:lstStyle/>
          <a:p>
            <a:r>
              <a:rPr lang="nl-NL" dirty="0">
                <a:solidFill>
                  <a:srgbClr val="42145F"/>
                </a:solidFill>
              </a:rPr>
              <a:t>Beoordeling werkgeversrapportage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A815BA-8743-5E22-8EE4-8097E194C72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835C86-F0B1-F755-D3D8-D1DE965FF95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CF96FB-A6CB-ED34-A1CD-710AAB2B042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11" name="Tijdelijke aanduiding voor inhoud 1">
            <a:extLst>
              <a:ext uri="{FF2B5EF4-FFF2-40B4-BE49-F238E27FC236}">
                <a16:creationId xmlns:a16="http://schemas.microsoft.com/office/drawing/2014/main" id="{52E2D98E-DB86-1DE5-4D4E-96EB1E0DDECD}"/>
              </a:ext>
            </a:extLst>
          </p:cNvPr>
          <p:cNvSpPr txBox="1">
            <a:spLocks/>
          </p:cNvSpPr>
          <p:nvPr/>
        </p:nvSpPr>
        <p:spPr>
          <a:xfrm>
            <a:off x="720000" y="1440000"/>
            <a:ext cx="5366966" cy="3931928"/>
          </a:xfrm>
          <a:prstGeom prst="rect">
            <a:avLst/>
          </a:prstGeom>
        </p:spPr>
        <p:txBody>
          <a:bodyPr lIns="0" tIns="0" rIns="0" bIns="0" numCol="1"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Volledigheid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Logische beschrijving toedracht en feiten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Beschrijving zaken voorafgaand aan het ongeval</a:t>
            </a:r>
          </a:p>
          <a:p>
            <a:pPr lvl="1"/>
            <a:r>
              <a:rPr lang="nl-NL" sz="1800" dirty="0"/>
              <a:t>Geïnventariseerde risico’s</a:t>
            </a:r>
          </a:p>
          <a:p>
            <a:pPr lvl="1"/>
            <a:r>
              <a:rPr lang="nl-NL" sz="1800" dirty="0"/>
              <a:t>Werkwijze</a:t>
            </a:r>
          </a:p>
          <a:p>
            <a:pPr lvl="1"/>
            <a:r>
              <a:rPr lang="nl-NL" sz="1800" dirty="0"/>
              <a:t>Voorlichting en onderricht</a:t>
            </a:r>
          </a:p>
          <a:p>
            <a:pPr lvl="1"/>
            <a:r>
              <a:rPr lang="nl-NL" sz="1800" dirty="0"/>
              <a:t>Toezicht</a:t>
            </a:r>
          </a:p>
          <a:p>
            <a:pPr lvl="1"/>
            <a:r>
              <a:rPr lang="nl-NL" sz="1800" dirty="0"/>
              <a:t>Randvoorwaarden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Directe- en basisoorzaken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Analyse basisoorzaken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Genomen maatregelen direct na het ongeval</a:t>
            </a:r>
          </a:p>
          <a:p>
            <a:endParaRPr lang="nl-NL" dirty="0"/>
          </a:p>
        </p:txBody>
      </p:sp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id="{98E3CC02-4637-9414-0748-8699A78007D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472" b="54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7468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5495596-8A96-C6AD-A49D-5C54299F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5003800" cy="948047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dirty="0">
                <a:solidFill>
                  <a:srgbClr val="42145F"/>
                </a:solidFill>
              </a:rPr>
              <a:t>Beoordeling werkgeversrapportage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A815BA-8743-5E22-8EE4-8097E194C72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835C86-F0B1-F755-D3D8-D1DE965FF95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CF96FB-A6CB-ED34-A1CD-710AAB2B042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0EC27D-8435-D5DE-10F6-26D5DAA6595A}"/>
              </a:ext>
            </a:extLst>
          </p:cNvPr>
          <p:cNvSpPr txBox="1">
            <a:spLocks/>
          </p:cNvSpPr>
          <p:nvPr/>
        </p:nvSpPr>
        <p:spPr>
          <a:xfrm>
            <a:off x="720000" y="2520000"/>
            <a:ext cx="5375275" cy="3931928"/>
          </a:xfrm>
          <a:prstGeom prst="rect">
            <a:avLst/>
          </a:prstGeom>
        </p:spPr>
        <p:txBody>
          <a:bodyPr lIns="0" tIns="0" rIns="0" bIns="0" numCol="1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Kwaliteit verbeterplan</a:t>
            </a:r>
          </a:p>
          <a:p>
            <a:pPr lvl="1"/>
            <a:r>
              <a:rPr lang="nl-NL" b="1" dirty="0"/>
              <a:t>S</a:t>
            </a:r>
            <a:r>
              <a:rPr lang="nl-NL" dirty="0"/>
              <a:t>pecifiek</a:t>
            </a:r>
          </a:p>
          <a:p>
            <a:pPr lvl="1"/>
            <a:r>
              <a:rPr lang="nl-NL" b="1" dirty="0"/>
              <a:t>M</a:t>
            </a:r>
            <a:r>
              <a:rPr lang="nl-NL" dirty="0"/>
              <a:t>eetbaar</a:t>
            </a:r>
          </a:p>
          <a:p>
            <a:pPr lvl="1"/>
            <a:r>
              <a:rPr lang="nl-NL" b="1" dirty="0"/>
              <a:t>A</a:t>
            </a:r>
            <a:r>
              <a:rPr lang="nl-NL" dirty="0"/>
              <a:t>cceptabel</a:t>
            </a:r>
          </a:p>
          <a:p>
            <a:pPr lvl="1"/>
            <a:r>
              <a:rPr lang="nl-NL" b="1" dirty="0"/>
              <a:t>R</a:t>
            </a:r>
            <a:r>
              <a:rPr lang="nl-NL" dirty="0"/>
              <a:t>ealistisch</a:t>
            </a:r>
          </a:p>
          <a:p>
            <a:pPr lvl="1"/>
            <a:r>
              <a:rPr lang="nl-NL" b="1" dirty="0"/>
              <a:t>T</a:t>
            </a:r>
            <a:r>
              <a:rPr lang="nl-NL" dirty="0"/>
              <a:t>ijdgebonden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Volgen de maatregelen logisch uit de werkgeversrapportage?</a:t>
            </a:r>
          </a:p>
          <a:p>
            <a:pPr lvl="1"/>
            <a:endParaRPr lang="nl-NL" dirty="0"/>
          </a:p>
        </p:txBody>
      </p:sp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id="{36621713-0FC5-C9FE-2D8D-34CA49B2712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89" b="2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4132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09A0D-1D6E-DA46-A8F0-BB8FDC8DB0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 lIns="0" tIns="0" rIns="0" bIns="0">
            <a:normAutofit/>
          </a:bodyPr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2200"/>
              <a:t>Beoordeling van de zelfrapportage werkt goed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2200"/>
              <a:t>Werkgevers geven aan het prettig te vinden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2200"/>
              <a:t>Kleine werkgevers willen format, wordt ingevuld door een online handreiking en zelfinspectietool. 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2200"/>
              <a:t>Een handvol werkgevers die niet mee wilde doen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2200"/>
              <a:t>Nauwelijks 2</a:t>
            </a:r>
            <a:r>
              <a:rPr lang="nl-NL" sz="2200" baseline="30000"/>
              <a:t>de</a:t>
            </a:r>
            <a:r>
              <a:rPr lang="nl-NL" sz="2200"/>
              <a:t> keer afkeuren, wel regelmatig een 1</a:t>
            </a:r>
            <a:r>
              <a:rPr lang="nl-NL" sz="2200" baseline="30000"/>
              <a:t>ste</a:t>
            </a:r>
            <a:r>
              <a:rPr lang="nl-NL" sz="2200"/>
              <a:t> afkeur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/>
          </a:bodyPr>
          <a:lstStyle/>
          <a:p>
            <a:r>
              <a:rPr lang="nl-NL"/>
              <a:t>Bevindingen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927BBA5A-FDFB-C189-4130-042BC918C07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632" b="3632"/>
          <a:stretch/>
        </p:blipFill>
        <p:spPr>
          <a:xfrm>
            <a:off x="6096000" y="-1989"/>
            <a:ext cx="6096000" cy="6859598"/>
          </a:xfrm>
        </p:spPr>
      </p:pic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1F90ABC0-507A-CD34-A84C-B598E7789E70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31" name="Footer Placeholder 5">
            <a:extLst>
              <a:ext uri="{FF2B5EF4-FFF2-40B4-BE49-F238E27FC236}">
                <a16:creationId xmlns:a16="http://schemas.microsoft.com/office/drawing/2014/main" id="{81F0E3B4-DEEA-9F6A-9C2B-ED50A281DC6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753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692A5-2881-D174-58ED-9AC668B0C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6875" y="1463093"/>
            <a:ext cx="5004000" cy="3931813"/>
          </a:xfrm>
        </p:spPr>
        <p:txBody>
          <a:bodyPr lIns="0" tIns="0" rIns="0" bIns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84% voert verbeterplan volledig uit, waarbij 39% zelfs extra maatregelen uitvoert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Handhaving bij 540 vervolginspecties slechts 11%</a:t>
            </a:r>
            <a:br>
              <a:rPr lang="nl-NL" sz="1800" dirty="0"/>
            </a:b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Inspecteurs geven bij &gt;95% van de bedrijven aan dat het veiligheidsbewustzijn is verbeterd</a:t>
            </a:r>
            <a:br>
              <a:rPr lang="nl-NL" sz="1800" dirty="0"/>
            </a:b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Kwalitatief onderzoek naar beleving werkgevers/slachtoffers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Tijdwinst (van 37 naar 21,5 uur)</a:t>
            </a:r>
            <a:br>
              <a:rPr lang="nl-NL" sz="1800" dirty="0"/>
            </a:b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Veel waardering bij werkgevers</a:t>
            </a:r>
            <a:br>
              <a:rPr lang="nl-NL" sz="1800" dirty="0"/>
            </a:b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Werkplezier inspecteurs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2EB7A9-835A-7E21-9047-2B1941A9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9" y="314512"/>
            <a:ext cx="5004000" cy="948047"/>
          </a:xfrm>
        </p:spPr>
        <p:txBody>
          <a:bodyPr lIns="0" tIns="0" rIns="0" bIns="0" anchor="b" anchorCtr="0">
            <a:normAutofit/>
          </a:bodyPr>
          <a:lstStyle/>
          <a:p>
            <a:r>
              <a:rPr lang="nl-NL" dirty="0"/>
              <a:t>Resultaten/Effect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A70E1FFB-ABEF-32B8-9349-C17AE4DC92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01" b="3001"/>
          <a:stretch/>
        </p:blipFill>
        <p:spPr>
          <a:xfrm>
            <a:off x="325" y="0"/>
            <a:ext cx="6097591" cy="6858000"/>
          </a:xfrm>
        </p:spPr>
      </p:pic>
      <p:sp>
        <p:nvSpPr>
          <p:cNvPr id="24" name="Date Placeholder 4">
            <a:extLst>
              <a:ext uri="{FF2B5EF4-FFF2-40B4-BE49-F238E27FC236}">
                <a16:creationId xmlns:a16="http://schemas.microsoft.com/office/drawing/2014/main" id="{608FC15F-7D50-3A80-8111-2EC0779C4AF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369829F9-967F-EF70-0660-D8EF5CD6FD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BB66C0-4E53-DE3F-00A3-AFC334CE90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2656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EEEEEE"/>
            </a:gs>
            <a:gs pos="50000">
              <a:schemeClr val="tx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55BD179-1BDC-173E-F6FE-8F6992ED8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>
            <a:normAutofit/>
          </a:bodyPr>
          <a:lstStyle/>
          <a:p>
            <a:r>
              <a:rPr lang="nl-NL" sz="2200"/>
              <a:t>Onderzoek bij werkgevers/ werknemers/slachtoffers.</a:t>
            </a:r>
            <a:br>
              <a:rPr lang="nl-NL" sz="2200"/>
            </a:br>
            <a:endParaRPr lang="nl-NL" sz="2200"/>
          </a:p>
          <a:p>
            <a:r>
              <a:rPr lang="nl-NL" sz="2200"/>
              <a:t>Ontsluiten verbeterplannen</a:t>
            </a:r>
            <a:br>
              <a:rPr lang="nl-NL" sz="2200"/>
            </a:br>
            <a:endParaRPr lang="nl-NL" sz="2200"/>
          </a:p>
          <a:p>
            <a:r>
              <a:rPr lang="nl-NL" sz="2200" err="1"/>
              <a:t>Ondermelding</a:t>
            </a:r>
            <a:br>
              <a:rPr lang="nl-NL" sz="2200"/>
            </a:br>
            <a:endParaRPr lang="nl-NL" sz="2200"/>
          </a:p>
          <a:p>
            <a:r>
              <a:rPr lang="nl-NL" sz="2200"/>
              <a:t>Uitzondering Familie</a:t>
            </a:r>
            <a:br>
              <a:rPr lang="nl-NL" sz="2200"/>
            </a:br>
            <a:endParaRPr lang="nl-NL" sz="2200"/>
          </a:p>
          <a:p>
            <a:r>
              <a:rPr lang="nl-NL" sz="2200"/>
              <a:t>Dodelijke ongevallen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3BD1B6C-D64F-FC6B-1DCE-4C21B343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 anchor="b">
            <a:normAutofit/>
          </a:bodyPr>
          <a:lstStyle/>
          <a:p>
            <a:r>
              <a:rPr lang="nl-NL" dirty="0"/>
              <a:t>Vervolgstappen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6CA0383D-3B8F-AE85-81A5-6FACF13960F2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979205"/>
            <a:ext cx="5003800" cy="3329801"/>
          </a:xfrm>
          <a:noFill/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17C15B9C-2F5F-3CBA-1BC6-84A2FF28D7F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68DD75B-920F-1165-BAC5-BA753CF8443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21C6C8-D791-B64A-D38D-D290171FFB4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555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C664D-A077-F649-8619-10D9AB2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1"/>
            <a:ext cx="5692228" cy="469116"/>
          </a:xfrm>
        </p:spPr>
        <p:txBody>
          <a:bodyPr lIns="0" tIns="0" rIns="0" bIns="0" anchor="t" anchorCtr="0">
            <a:normAutofit/>
          </a:bodyPr>
          <a:lstStyle/>
          <a:p>
            <a:r>
              <a:rPr lang="nl-NL" sz="3200" dirty="0">
                <a:solidFill>
                  <a:srgbClr val="42145F"/>
                </a:solidFill>
              </a:rPr>
              <a:t>De Arbeidsinspectie nu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09A0D-1D6E-DA46-A8F0-BB8FDC8DB0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000" y="3960000"/>
            <a:ext cx="5376000" cy="2009664"/>
          </a:xfrm>
        </p:spPr>
        <p:txBody>
          <a:bodyPr lIns="0" tIns="0" rIns="0" bIns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buClr>
                <a:srgbClr val="CA205D"/>
              </a:buClr>
              <a:buSzPct val="80000"/>
              <a:tabLst/>
              <a:defRPr/>
            </a:pP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CA2061"/>
                </a:solidFill>
                <a:effectLst/>
                <a:uLnTx/>
                <a:uFillTx/>
                <a:ea typeface="+mn-ea"/>
                <a:cs typeface="+mn-cs"/>
              </a:rPr>
              <a:t>Werkvelden: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Clr>
                <a:srgbClr val="CA205D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Gezond en veilig werk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Clr>
                <a:srgbClr val="CA205D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Eerlijke en goed functionerende arbeidsmarkt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Clr>
                <a:srgbClr val="CA205D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Goed werkende sociale zekerheid</a:t>
            </a:r>
          </a:p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22F88-C34B-2142-B370-99810705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96B1D1F-52A6-0D5C-3F9E-1B5DA21B7CDA}"/>
              </a:ext>
            </a:extLst>
          </p:cNvPr>
          <p:cNvSpPr txBox="1">
            <a:spLocks/>
          </p:cNvSpPr>
          <p:nvPr/>
        </p:nvSpPr>
        <p:spPr>
          <a:xfrm>
            <a:off x="6840000" y="3960000"/>
            <a:ext cx="5376000" cy="200966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CA205D"/>
              </a:buClr>
              <a:defRPr/>
            </a:pPr>
            <a:r>
              <a:rPr lang="nl-NL" sz="2000" dirty="0">
                <a:solidFill>
                  <a:srgbClr val="CA2061"/>
                </a:solidFill>
              </a:rPr>
              <a:t>1850 fte, o.a.: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Clr>
                <a:srgbClr val="CA205D"/>
              </a:buClr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Inspecteurs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Clr>
                <a:srgbClr val="CA205D"/>
              </a:buClr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srgbClr val="000000"/>
                </a:solidFill>
              </a:rPr>
              <a:t>Rechercheurs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Clr>
                <a:srgbClr val="CA205D"/>
              </a:buClr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srgbClr val="000000"/>
                </a:solidFill>
              </a:rPr>
              <a:t>Onderzoekers en specialisten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Clr>
                <a:srgbClr val="CA205D"/>
              </a:buClr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Programma- en projectmanagers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F471780-92E3-40F9-2592-F3509F384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495"/>
            <a:ext cx="12192000" cy="147575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8914275-D654-A2DE-6262-B6AC9F30C1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DFB62D54-CCC5-9A31-9D8F-D4988EE9C0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052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C7CAF78-DBF8-6A0D-846D-6D9A17D15A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>
            <a:normAutofit/>
          </a:bodyPr>
          <a:lstStyle/>
          <a:p>
            <a:r>
              <a:rPr lang="nl-NL" dirty="0"/>
              <a:t>Wie ziet nog steeds bezwaren tegen deze nieuwe werkwijze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E39F63-0B09-E2DD-4848-71AD8E32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 anchor="b">
            <a:normAutofit/>
          </a:bodyPr>
          <a:lstStyle/>
          <a:p>
            <a:r>
              <a:rPr lang="nl-NL" dirty="0"/>
              <a:t>Vervolgvraag</a:t>
            </a:r>
          </a:p>
        </p:txBody>
      </p:sp>
      <p:pic>
        <p:nvPicPr>
          <p:cNvPr id="1026" name="Picture 2" descr="Bezwaar en beroep in het bestuursrecht - Houben &amp; van Dijck">
            <a:extLst>
              <a:ext uri="{FF2B5EF4-FFF2-40B4-BE49-F238E27FC236}">
                <a16:creationId xmlns:a16="http://schemas.microsoft.com/office/drawing/2014/main" id="{02AF66EE-8280-655B-C24A-D74426EA5C9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13973" b="1"/>
          <a:stretch/>
        </p:blipFill>
        <p:spPr bwMode="auto">
          <a:xfrm>
            <a:off x="20" y="10"/>
            <a:ext cx="609822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Date Placeholder 4">
            <a:extLst>
              <a:ext uri="{FF2B5EF4-FFF2-40B4-BE49-F238E27FC236}">
                <a16:creationId xmlns:a16="http://schemas.microsoft.com/office/drawing/2014/main" id="{F99027B3-0127-0A99-BC69-BF7B7528E2E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1040" name="Footer Placeholder 5">
            <a:extLst>
              <a:ext uri="{FF2B5EF4-FFF2-40B4-BE49-F238E27FC236}">
                <a16:creationId xmlns:a16="http://schemas.microsoft.com/office/drawing/2014/main" id="{4B5D5308-15DB-4922-227F-495EDACE37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A95E91-8697-7844-4DA1-19A3AD0BE6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510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C0150B0-761E-E297-FEA3-23AB7F1B9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0" y="2106923"/>
            <a:ext cx="10923588" cy="3931928"/>
          </a:xfrm>
        </p:spPr>
        <p:txBody>
          <a:bodyPr lIns="0" tIns="0" rIns="0" bIns="0" numCol="1">
            <a:normAutofit lnSpcReduction="1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42145F"/>
                </a:solidFill>
              </a:rPr>
              <a:t>Informatie verzamelen</a:t>
            </a:r>
          </a:p>
          <a:p>
            <a:pPr marL="0" indent="0">
              <a:buNone/>
            </a:pPr>
            <a:r>
              <a:rPr lang="nl-NL" dirty="0">
                <a:solidFill>
                  <a:srgbClr val="CA005D"/>
                </a:solidFill>
              </a:rPr>
              <a:t>Doel: verzamelen alle feiten en omstandigheden ongeval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Onderzoek plaats ongeval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Foto’s situatie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Interviews betrokkenen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Relevante documenten / procedures / werkwijzen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Inventarisatie risico’s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Voorlichting en onderricht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Toezicht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Bijzonderheden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0C888F-482E-2383-26C1-EA46A43C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49048F-1479-CA6D-1285-552FF211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09503F-DB58-F6E7-B43B-3901157B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31</a:t>
            </a:fld>
            <a:endParaRPr lang="nl-NL" dirty="0"/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D68F555D-F676-A26B-58D0-C0D26638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10923588" cy="720045"/>
          </a:xfrm>
        </p:spPr>
        <p:txBody>
          <a:bodyPr lIns="0" tIns="0" rIns="0" bIns="0" anchor="t" anchorCtr="0"/>
          <a:lstStyle/>
          <a:p>
            <a:r>
              <a:rPr lang="nl-NL" dirty="0">
                <a:solidFill>
                  <a:srgbClr val="42145F"/>
                </a:solidFill>
              </a:rPr>
              <a:t>Inhoud werkgeversrapportage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079F61F-2C2B-A688-8C5F-9D5BB81D0715}"/>
              </a:ext>
            </a:extLst>
          </p:cNvPr>
          <p:cNvSpPr/>
          <p:nvPr/>
        </p:nvSpPr>
        <p:spPr>
          <a:xfrm>
            <a:off x="733425" y="2086408"/>
            <a:ext cx="1111250" cy="3777679"/>
          </a:xfrm>
          <a:prstGeom prst="rect">
            <a:avLst/>
          </a:prstGeom>
          <a:solidFill>
            <a:srgbClr val="42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b="1" dirty="0"/>
              <a:t>STAP 1</a:t>
            </a:r>
          </a:p>
        </p:txBody>
      </p:sp>
    </p:spTree>
    <p:extLst>
      <p:ext uri="{BB962C8B-B14F-4D97-AF65-F5344CB8AC3E}">
        <p14:creationId xmlns:p14="http://schemas.microsoft.com/office/powerpoint/2010/main" val="2794408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C0150B0-761E-E297-FEA3-23AB7F1B9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0" y="2076883"/>
            <a:ext cx="10923588" cy="3931928"/>
          </a:xfrm>
        </p:spPr>
        <p:txBody>
          <a:bodyPr lIns="0" tIns="0" rIns="0" bIns="0" numCol="1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42145F"/>
                </a:solidFill>
              </a:rPr>
              <a:t>Informatie analyseren</a:t>
            </a:r>
          </a:p>
          <a:p>
            <a:pPr marL="0" indent="0">
              <a:buNone/>
            </a:pPr>
            <a:r>
              <a:rPr lang="nl-NL" dirty="0">
                <a:solidFill>
                  <a:srgbClr val="CA005D"/>
                </a:solidFill>
              </a:rPr>
              <a:t>Doel: achterhalen directe- en basisoorzaken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Analysemethode, bijvoorbeeld</a:t>
            </a:r>
          </a:p>
          <a:p>
            <a:pPr marL="630000" lvl="2" indent="0">
              <a:buNone/>
            </a:pPr>
            <a:r>
              <a:rPr lang="nl-NL" dirty="0"/>
              <a:t>- Tijdlijn</a:t>
            </a:r>
          </a:p>
          <a:p>
            <a:pPr marL="630000" lvl="2" indent="0">
              <a:buNone/>
            </a:pPr>
            <a:r>
              <a:rPr lang="nl-NL" dirty="0"/>
              <a:t>- 5x Waarom-methode</a:t>
            </a:r>
          </a:p>
          <a:p>
            <a:pPr marL="630000" lvl="2" indent="0">
              <a:buNone/>
            </a:pPr>
            <a:r>
              <a:rPr lang="nl-NL" dirty="0"/>
              <a:t>- </a:t>
            </a:r>
            <a:r>
              <a:rPr lang="nl-NL" dirty="0" err="1"/>
              <a:t>Tripod</a:t>
            </a:r>
            <a:endParaRPr lang="nl-NL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Voldoende diepgang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Gevonden oorzaken moeten volgen uit de analyse</a:t>
            </a:r>
          </a:p>
          <a:p>
            <a:pPr marL="0" indent="0">
              <a:buNone/>
            </a:pPr>
            <a:r>
              <a:rPr lang="nl-NL" dirty="0">
                <a:solidFill>
                  <a:srgbClr val="CA005D"/>
                </a:solidFill>
              </a:rPr>
              <a:t>Vaststellen directe- en basisoorzaken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0C888F-482E-2383-26C1-EA46A43C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49048F-1479-CA6D-1285-552FF211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09503F-DB58-F6E7-B43B-3901157B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04504A01-C418-E5CE-84C0-2C913C8D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10923588" cy="720045"/>
          </a:xfrm>
        </p:spPr>
        <p:txBody>
          <a:bodyPr lIns="0" tIns="0" rIns="0" bIns="0" anchor="t" anchorCtr="0"/>
          <a:lstStyle/>
          <a:p>
            <a:r>
              <a:rPr lang="nl-NL" dirty="0">
                <a:solidFill>
                  <a:srgbClr val="42145F"/>
                </a:solidFill>
              </a:rPr>
              <a:t>Inhoud werkgeversrapportage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0ECA5B9-2FDC-FE85-CF40-4C524CB38650}"/>
              </a:ext>
            </a:extLst>
          </p:cNvPr>
          <p:cNvSpPr/>
          <p:nvPr/>
        </p:nvSpPr>
        <p:spPr>
          <a:xfrm>
            <a:off x="733425" y="2086408"/>
            <a:ext cx="1111250" cy="3777679"/>
          </a:xfrm>
          <a:prstGeom prst="rect">
            <a:avLst/>
          </a:prstGeom>
          <a:solidFill>
            <a:srgbClr val="42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b="1" dirty="0"/>
              <a:t>STAP 2</a:t>
            </a:r>
          </a:p>
        </p:txBody>
      </p:sp>
    </p:spTree>
    <p:extLst>
      <p:ext uri="{BB962C8B-B14F-4D97-AF65-F5344CB8AC3E}">
        <p14:creationId xmlns:p14="http://schemas.microsoft.com/office/powerpoint/2010/main" val="1345776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B210B37-0C7D-CC68-26F3-F07F640FA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0" y="2088306"/>
            <a:ext cx="10923588" cy="3931928"/>
          </a:xfrm>
        </p:spPr>
        <p:txBody>
          <a:bodyPr lIns="0" tIns="0" rIns="0" bIns="0" numCol="1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42145F"/>
                </a:solidFill>
              </a:rPr>
              <a:t>Passende maatregelen</a:t>
            </a:r>
          </a:p>
          <a:p>
            <a:pPr marL="0" indent="0">
              <a:buNone/>
            </a:pPr>
            <a:r>
              <a:rPr lang="nl-NL" dirty="0">
                <a:solidFill>
                  <a:srgbClr val="CA005D"/>
                </a:solidFill>
              </a:rPr>
              <a:t>Doel: Oorzaken ongeval verbeteren of wegnemen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Voor elke oorzaak een maatregel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Verder kijken dan alleen het ongeval</a:t>
            </a:r>
          </a:p>
          <a:p>
            <a:pPr marL="630000" lvl="2" indent="0">
              <a:buNone/>
            </a:pPr>
            <a:r>
              <a:rPr lang="nl-NL" dirty="0"/>
              <a:t>- Inventariseren risico’s</a:t>
            </a:r>
          </a:p>
          <a:p>
            <a:pPr marL="630000" lvl="2" indent="0">
              <a:buNone/>
            </a:pPr>
            <a:r>
              <a:rPr lang="nl-NL" dirty="0"/>
              <a:t>- Aanpassen arbeidsplaats/ arbeidsmiddelen/ procedures / werkwijzen</a:t>
            </a:r>
          </a:p>
          <a:p>
            <a:pPr marL="630000" lvl="2" indent="0">
              <a:buNone/>
            </a:pPr>
            <a:r>
              <a:rPr lang="nl-NL" dirty="0"/>
              <a:t>- Voorlichting en instructie</a:t>
            </a:r>
          </a:p>
          <a:p>
            <a:pPr marL="630000" lvl="2" indent="0">
              <a:buNone/>
            </a:pPr>
            <a:r>
              <a:rPr lang="nl-NL" dirty="0"/>
              <a:t>- Toezicht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Betrekken management / medewerkers / deskundigen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err="1"/>
              <a:t>Arbeidshygiënische</a:t>
            </a:r>
            <a:r>
              <a:rPr lang="nl-NL" dirty="0"/>
              <a:t> strategie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F04525-D1CC-5ACA-2426-1F3B56B7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AD488C-6DAC-6BD0-621D-23993B6F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2F5D41-DE53-A4F1-608F-4FFBC283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FE1FE68-56EB-362B-E469-C870B28D6E69}"/>
              </a:ext>
            </a:extLst>
          </p:cNvPr>
          <p:cNvSpPr/>
          <p:nvPr/>
        </p:nvSpPr>
        <p:spPr>
          <a:xfrm>
            <a:off x="733425" y="2086408"/>
            <a:ext cx="1111250" cy="3777679"/>
          </a:xfrm>
          <a:prstGeom prst="rect">
            <a:avLst/>
          </a:prstGeom>
          <a:solidFill>
            <a:srgbClr val="42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b="1" dirty="0"/>
              <a:t>STAP 3</a:t>
            </a:r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CC6A8CE2-6534-EC1A-23C7-493FB2B6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10923588" cy="720045"/>
          </a:xfrm>
        </p:spPr>
        <p:txBody>
          <a:bodyPr lIns="0" tIns="0" rIns="0" bIns="0" anchor="t" anchorCtr="0"/>
          <a:lstStyle/>
          <a:p>
            <a:r>
              <a:rPr lang="nl-NL" dirty="0">
                <a:solidFill>
                  <a:srgbClr val="42145F"/>
                </a:solidFill>
              </a:rPr>
              <a:t>Inhoud werkgeversrapportage</a:t>
            </a:r>
          </a:p>
        </p:txBody>
      </p:sp>
    </p:spTree>
    <p:extLst>
      <p:ext uri="{BB962C8B-B14F-4D97-AF65-F5344CB8AC3E}">
        <p14:creationId xmlns:p14="http://schemas.microsoft.com/office/powerpoint/2010/main" val="329896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C0150B0-761E-E297-FEA3-23AB7F1B9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0" y="2086408"/>
            <a:ext cx="10923588" cy="3931928"/>
          </a:xfrm>
        </p:spPr>
        <p:txBody>
          <a:bodyPr lIns="0" tIns="0" rIns="0" bIns="0" numCol="1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42145F"/>
                </a:solidFill>
              </a:rPr>
              <a:t>Verbeterplan</a:t>
            </a:r>
          </a:p>
          <a:p>
            <a:pPr marL="0" indent="0">
              <a:buNone/>
            </a:pPr>
            <a:r>
              <a:rPr lang="nl-NL" dirty="0">
                <a:solidFill>
                  <a:srgbClr val="CA005D"/>
                </a:solidFill>
              </a:rPr>
              <a:t>Doel: Concrete acties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SMART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PDCA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Breder dan alleen het ongeval: </a:t>
            </a:r>
            <a:br>
              <a:rPr lang="nl-NL" dirty="0"/>
            </a:br>
            <a:r>
              <a:rPr lang="nl-NL" dirty="0"/>
              <a:t>verbetering arbeidsomstandigheden in de breedste zin</a:t>
            </a:r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  <a:p>
            <a:pPr marL="313200" lvl="1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95DD74C-AC37-1957-62D2-E5FE10F73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10923588" cy="720045"/>
          </a:xfrm>
        </p:spPr>
        <p:txBody>
          <a:bodyPr lIns="0" tIns="0" rIns="0" bIns="0" anchor="t" anchorCtr="0"/>
          <a:lstStyle/>
          <a:p>
            <a:r>
              <a:rPr lang="nl-NL" dirty="0">
                <a:solidFill>
                  <a:srgbClr val="42145F"/>
                </a:solidFill>
              </a:rPr>
              <a:t>Inhoud werkgeversrapportage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0C888F-482E-2383-26C1-EA46A43C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49048F-1479-CA6D-1285-552FF211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09503F-DB58-F6E7-B43B-3901157B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6DAB2BF-9D25-74CE-FF1B-B9A2FBD50786}"/>
              </a:ext>
            </a:extLst>
          </p:cNvPr>
          <p:cNvSpPr/>
          <p:nvPr/>
        </p:nvSpPr>
        <p:spPr>
          <a:xfrm>
            <a:off x="733425" y="2086408"/>
            <a:ext cx="1111250" cy="3777679"/>
          </a:xfrm>
          <a:prstGeom prst="rect">
            <a:avLst/>
          </a:prstGeom>
          <a:solidFill>
            <a:srgbClr val="42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b="1" dirty="0"/>
              <a:t>STAP 4</a:t>
            </a:r>
          </a:p>
        </p:txBody>
      </p:sp>
    </p:spTree>
    <p:extLst>
      <p:ext uri="{BB962C8B-B14F-4D97-AF65-F5344CB8AC3E}">
        <p14:creationId xmlns:p14="http://schemas.microsoft.com/office/powerpoint/2010/main" val="3030369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3C88EC-AB54-7547-B49A-F433F8AB9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520000"/>
            <a:ext cx="8413840" cy="3944938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www.nlarbeidsinspectie.nl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sz="20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www.nlarbeidsinspectie.nl/documenten-ongevalsonderzoek</a:t>
            </a:r>
            <a:endParaRPr lang="nl-NL" sz="2000" u="sng" dirty="0">
              <a:solidFill>
                <a:schemeClr val="bg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www.zelfinspectie.nl/ongevalsonderzoek</a:t>
            </a: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Arbocatalogus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Brancheorganisatie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Arbodienstverlening</a:t>
            </a:r>
          </a:p>
          <a:p>
            <a:endParaRPr lang="nl-NL" sz="1600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C19825F-48AB-8244-92B5-8B7D4E63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5226050" cy="948047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Meer informatie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en hulpmiddelen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404A6A0-2B5C-C344-8B89-37A79D53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567EAD-9B68-C719-5214-2B00AFC7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72B6A07-E77C-0706-F1BD-AE831B96A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6724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Vragen met effen opvulling">
            <a:extLst>
              <a:ext uri="{FF2B5EF4-FFF2-40B4-BE49-F238E27FC236}">
                <a16:creationId xmlns:a16="http://schemas.microsoft.com/office/drawing/2014/main" id="{E03659EB-99BA-E5C5-EA44-A5AE81069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677" y="1924336"/>
            <a:ext cx="4771620" cy="4771620"/>
          </a:xfrm>
          <a:prstGeom prst="rect">
            <a:avLst/>
          </a:prstGeom>
        </p:spPr>
      </p:pic>
      <p:pic>
        <p:nvPicPr>
          <p:cNvPr id="8" name="Graphic 7" descr="Vragen met effen opvulling">
            <a:extLst>
              <a:ext uri="{FF2B5EF4-FFF2-40B4-BE49-F238E27FC236}">
                <a16:creationId xmlns:a16="http://schemas.microsoft.com/office/drawing/2014/main" id="{9881B2BA-8F87-2042-CBF7-54D44183D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8995" y="1174044"/>
            <a:ext cx="5683956" cy="5683956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07FFCE9-1028-9A7E-DD0D-FCD49E6125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8F555AA-598C-F3E6-8207-46979619DE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5D8D4D-0304-7AF9-9B36-2CEFCFBD21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480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7DADE2-163C-C440-8624-22E09CD9F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520000"/>
            <a:ext cx="5085576" cy="3875291"/>
          </a:xfrm>
        </p:spPr>
        <p:txBody>
          <a:bodyPr lIns="0" tIns="0" rIns="0" bIns="0"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nl-NL" sz="2400" dirty="0">
                <a:latin typeface="Verdana" pitchFamily="34" charset="0"/>
              </a:rPr>
              <a:t>Toezicht op: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400" dirty="0">
                <a:latin typeface="Verdana" pitchFamily="34" charset="0"/>
              </a:rPr>
              <a:t>Arbeidsomstandighedenwet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400" dirty="0">
                <a:latin typeface="Verdana" pitchFamily="34" charset="0"/>
              </a:rPr>
              <a:t>Warenwet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400" dirty="0">
                <a:latin typeface="Verdana" pitchFamily="34" charset="0"/>
              </a:rPr>
              <a:t>Kernenergiewet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endParaRPr lang="nl-NL" sz="2400" dirty="0">
              <a:latin typeface="Verdana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nl-NL" sz="2400" dirty="0">
                <a:latin typeface="Verdana" pitchFamily="34" charset="0"/>
              </a:rPr>
              <a:t>Onderzoek naar: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400" dirty="0">
                <a:latin typeface="Verdana" pitchFamily="34" charset="0"/>
              </a:rPr>
              <a:t>Arbeidsongevallen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nl-NL" sz="2400" dirty="0">
                <a:latin typeface="Verdana" pitchFamily="34" charset="0"/>
              </a:rPr>
              <a:t>Klachten over arbeidsomstandigheden 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061D17-B401-CB4D-99F8-AAD84528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60000"/>
            <a:ext cx="5288722" cy="948047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dirty="0"/>
              <a:t>Werkveld </a:t>
            </a:r>
            <a:br>
              <a:rPr lang="nl-NL" dirty="0"/>
            </a:br>
            <a:r>
              <a:rPr lang="nl-NL" dirty="0"/>
              <a:t>Arbeidsomstandigheden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A1D867E-5F84-4204-9D3E-78093889B89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r="20406"/>
          <a:stretch/>
        </p:blipFill>
        <p:spPr>
          <a:xfrm>
            <a:off x="6096001" y="-2380"/>
            <a:ext cx="6095999" cy="6867256"/>
          </a:xfr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009E3B-D197-6B4A-983F-B7AC7F1264E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B7C259-AEFB-E6DE-0625-F9CCF143ED34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FFA821-80F8-205E-AA8C-A3CEBAADEAF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56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21077D6-EAAA-888A-C554-4E86CB7F6B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sz="1300" dirty="0" err="1"/>
              <a:t>Arbeidsongevallen</a:t>
            </a:r>
            <a:endParaRPr lang="en-US" sz="1300" dirty="0"/>
          </a:p>
          <a:p>
            <a:pPr marL="342900" indent="-342900">
              <a:buFontTx/>
              <a:buChar char="-"/>
            </a:pPr>
            <a:r>
              <a:rPr lang="en-US" sz="1300" dirty="0" err="1"/>
              <a:t>Klachten</a:t>
            </a:r>
            <a:r>
              <a:rPr lang="en-US" sz="1300" dirty="0"/>
              <a:t> </a:t>
            </a:r>
            <a:r>
              <a:rPr lang="en-US" sz="1300" dirty="0" err="1"/>
              <a:t>arbeidsomstandigheden</a:t>
            </a:r>
            <a:endParaRPr lang="en-US" sz="1300" dirty="0"/>
          </a:p>
          <a:p>
            <a:pPr marL="342900" indent="-342900">
              <a:buFontTx/>
              <a:buChar char="-"/>
            </a:pPr>
            <a:r>
              <a:rPr lang="en-US" sz="1300" dirty="0" err="1"/>
              <a:t>Arbozorg</a:t>
            </a:r>
            <a:r>
              <a:rPr lang="en-US" sz="1300" dirty="0"/>
              <a:t> (</a:t>
            </a:r>
            <a:r>
              <a:rPr lang="en-US" sz="1300" dirty="0" err="1"/>
              <a:t>actief</a:t>
            </a:r>
            <a:r>
              <a:rPr lang="en-US" sz="13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300" dirty="0" err="1"/>
              <a:t>Predicaat</a:t>
            </a:r>
            <a:r>
              <a:rPr lang="en-US" sz="1300" dirty="0"/>
              <a:t> </a:t>
            </a:r>
            <a:r>
              <a:rPr lang="en-US" sz="1300" dirty="0" err="1"/>
              <a:t>koninklijk</a:t>
            </a:r>
            <a:endParaRPr lang="en-US" sz="1300" dirty="0"/>
          </a:p>
          <a:p>
            <a:pPr marL="342900" indent="-342900">
              <a:buFontTx/>
              <a:buChar char="-"/>
            </a:pPr>
            <a:r>
              <a:rPr lang="en-US" sz="1300" dirty="0"/>
              <a:t>ATW</a:t>
            </a:r>
          </a:p>
          <a:p>
            <a:pPr marL="342900" indent="-342900">
              <a:buFontTx/>
              <a:buChar char="-"/>
            </a:pPr>
            <a:r>
              <a:rPr lang="en-US" sz="1300" dirty="0" err="1"/>
              <a:t>Ontheffing</a:t>
            </a:r>
            <a:r>
              <a:rPr lang="en-US" sz="1300" dirty="0"/>
              <a:t> </a:t>
            </a:r>
            <a:r>
              <a:rPr lang="en-US" sz="1300" dirty="0" err="1"/>
              <a:t>nachtarbeid</a:t>
            </a:r>
            <a:endParaRPr lang="en-US" sz="1300" dirty="0"/>
          </a:p>
          <a:p>
            <a:pPr marL="342900" indent="-342900">
              <a:buFontTx/>
              <a:buChar char="-"/>
            </a:pPr>
            <a:r>
              <a:rPr lang="en-US" sz="1300" dirty="0" err="1"/>
              <a:t>Ontheffing</a:t>
            </a:r>
            <a:r>
              <a:rPr lang="en-US" sz="1300" dirty="0"/>
              <a:t> </a:t>
            </a:r>
            <a:r>
              <a:rPr lang="en-US" sz="1300" dirty="0" err="1"/>
              <a:t>kunstkinderen</a:t>
            </a:r>
            <a:endParaRPr lang="en-US" sz="1300" dirty="0"/>
          </a:p>
          <a:p>
            <a:pPr marL="342900" indent="-342900">
              <a:buFontTx/>
              <a:buChar char="-"/>
            </a:pPr>
            <a:r>
              <a:rPr lang="en-US" sz="1300" dirty="0" err="1"/>
              <a:t>Ondermelding</a:t>
            </a:r>
            <a:endParaRPr lang="en-US" sz="1300" dirty="0"/>
          </a:p>
          <a:p>
            <a:pPr marL="342900" indent="-342900">
              <a:buFontTx/>
              <a:buChar char="-"/>
            </a:pPr>
            <a:r>
              <a:rPr lang="en-US" sz="1300" dirty="0" err="1"/>
              <a:t>Biologische</a:t>
            </a:r>
            <a:r>
              <a:rPr lang="en-US" sz="1300" dirty="0"/>
              <a:t> </a:t>
            </a:r>
            <a:r>
              <a:rPr lang="en-US" sz="1300" dirty="0" err="1"/>
              <a:t>Agentia</a:t>
            </a:r>
            <a:endParaRPr lang="en-US" sz="1300" dirty="0"/>
          </a:p>
          <a:p>
            <a:pPr marL="342900" indent="-342900">
              <a:buFontTx/>
              <a:buChar char="-"/>
            </a:pPr>
            <a:r>
              <a:rPr lang="en-US" sz="1300" dirty="0" err="1"/>
              <a:t>Actief</a:t>
            </a:r>
            <a:r>
              <a:rPr lang="en-US" sz="1300" dirty="0"/>
              <a:t> in de regio</a:t>
            </a:r>
          </a:p>
          <a:p>
            <a:pPr marL="342900" indent="-342900">
              <a:buFontTx/>
              <a:buChar char="-"/>
            </a:pPr>
            <a:r>
              <a:rPr lang="en-US" sz="1300" dirty="0"/>
              <a:t>9 teams, 200 </a:t>
            </a:r>
            <a:r>
              <a:rPr lang="en-US" sz="1300" dirty="0" err="1"/>
              <a:t>inspecteurs</a:t>
            </a:r>
            <a:endParaRPr lang="en-US" sz="1300" dirty="0"/>
          </a:p>
          <a:p>
            <a:pPr marL="342900" indent="-342900">
              <a:buFontTx/>
              <a:buChar char="-"/>
            </a:pPr>
            <a:r>
              <a:rPr lang="en-US" sz="1300" dirty="0"/>
              <a:t>1 </a:t>
            </a:r>
            <a:r>
              <a:rPr lang="en-US" sz="1300" dirty="0" err="1"/>
              <a:t>Strafrechtteam</a:t>
            </a:r>
            <a:endParaRPr lang="en-US" sz="1300" dirty="0"/>
          </a:p>
          <a:p>
            <a:pPr marL="342900" indent="-342900">
              <a:buFontTx/>
              <a:buChar char="-"/>
            </a:pPr>
            <a:endParaRPr lang="nl-NL" sz="13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1FA0C65-E61D-0035-02B9-A3031F065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 anchor="b">
            <a:normAutofit/>
          </a:bodyPr>
          <a:lstStyle/>
          <a:p>
            <a:r>
              <a:rPr lang="en-US" dirty="0" err="1"/>
              <a:t>Afdeling</a:t>
            </a:r>
            <a:r>
              <a:rPr lang="en-US" dirty="0"/>
              <a:t> ARBO</a:t>
            </a:r>
            <a:endParaRPr lang="nl-NL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6BE3D9B0-B3F6-9E58-27DB-C5D3A19C31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7" r="5917"/>
          <a:stretch/>
        </p:blipFill>
        <p:spPr>
          <a:xfrm>
            <a:off x="20" y="10"/>
            <a:ext cx="6098222" cy="6857990"/>
          </a:xfrm>
          <a:noFill/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965E28-0326-86FC-B4BD-F6BAA8B8BA6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25 september 2025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9AECB-440D-41A8-3C8E-EFE68655A8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5D5D00-62A1-9489-A8A7-74F63FE281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73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7DADE2-163C-C440-8624-22E09CD9F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0" y="2435087"/>
            <a:ext cx="5003800" cy="3786326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nl-NL" b="0" i="0" dirty="0">
                <a:solidFill>
                  <a:srgbClr val="000000"/>
                </a:solidFill>
                <a:effectLst/>
              </a:rPr>
              <a:t>Wetenschappelijke Raad voor het Regeringsbeleid (2013): </a:t>
            </a:r>
          </a:p>
          <a:p>
            <a:pPr>
              <a:defRPr/>
            </a:pPr>
            <a:r>
              <a:rPr lang="nl-NL" dirty="0">
                <a:solidFill>
                  <a:srgbClr val="000000"/>
                </a:solidFill>
              </a:rPr>
              <a:t>R</a:t>
            </a:r>
            <a:r>
              <a:rPr lang="nl-NL" b="0" i="0" dirty="0">
                <a:solidFill>
                  <a:srgbClr val="000000"/>
                </a:solidFill>
                <a:effectLst/>
              </a:rPr>
              <a:t>eflectieve functie van toezicht versterken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dirty="0">
                <a:solidFill>
                  <a:srgbClr val="000000"/>
                </a:solidFill>
              </a:rPr>
              <a:t>Signaleren van trends en ontwikkelingen op de arbeidsmarkt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b="0" i="0" dirty="0">
                <a:solidFill>
                  <a:srgbClr val="000000"/>
                </a:solidFill>
                <a:effectLst/>
              </a:rPr>
              <a:t>Signaleren van knellende regelgeving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dirty="0">
                <a:solidFill>
                  <a:srgbClr val="000000"/>
                </a:solidFill>
              </a:rPr>
              <a:t>Terugkoppelen naar beleidsmakers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nl-NL" dirty="0">
                <a:solidFill>
                  <a:srgbClr val="000000"/>
                </a:solidFill>
              </a:rPr>
              <a:t>Agenderen en samenwerking met stakeholders zoeken</a:t>
            </a:r>
            <a:endParaRPr lang="nl-NL" b="0" i="0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061D17-B401-CB4D-99F8-AAD84528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Onze signaalfunctie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67254F-B8CD-8348-A147-B5E439ECF5C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926C34-0806-D24E-A2AA-98161B611FF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009E3B-D197-6B4A-983F-B7AC7F1264E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9" name="Tijdelijke aanduiding voor 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9D2EA2BC-C51C-4B3B-B3F4-FED7C169C9F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77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561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DB63C1A-D727-B94A-8D7A-0B90D3A67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>
            <a:normAutofit/>
          </a:bodyPr>
          <a:lstStyle/>
          <a:p>
            <a:pPr marL="316800" marR="0" lvl="0" indent="-31680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altLang="nl-NL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Uitgangspunt: meeste bedrijven zorgen zelf dat ze gezond, veilig en eerlijk werken.</a:t>
            </a:r>
          </a:p>
          <a:p>
            <a:pPr marL="316800" marR="0" lvl="0" indent="-31680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altLang="nl-NL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Doel: toezicht en opsporing inzetten waar de meest hardnekkige problemen voorkomen.</a:t>
            </a:r>
          </a:p>
          <a:p>
            <a:pPr marL="316800" marR="0" lvl="0" indent="-31680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altLang="nl-NL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Wegblijven bij bedrijven en instellingen die zich aan de regels houden.</a:t>
            </a:r>
          </a:p>
          <a:p>
            <a:pPr marL="316800" marR="0" lvl="0" indent="-31680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CA205D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altLang="nl-NL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Met risicogericht werken zorgt de Arbeidsinspectie voor selectieve en gerichte inzet van haar medewerkers.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C65D5E-AB8A-40DD-9E3D-8297A5867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825" y="2276475"/>
            <a:ext cx="3974748" cy="3944938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1C910AD-D92F-4B45-BA8A-B67DB08D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 fontScale="90000"/>
          </a:bodyPr>
          <a:lstStyle/>
          <a:p>
            <a:r>
              <a:rPr lang="nl-NL" dirty="0"/>
              <a:t>Hoe wij werken: risicogericht en </a:t>
            </a:r>
            <a:r>
              <a:rPr lang="nl-NL" dirty="0" err="1"/>
              <a:t>meldingsgestuurd</a:t>
            </a:r>
            <a:endParaRPr lang="nl-NL" dirty="0"/>
          </a:p>
        </p:txBody>
      </p:sp>
      <p:sp>
        <p:nvSpPr>
          <p:cNvPr id="23" name="Date Placeholder 4">
            <a:extLst>
              <a:ext uri="{FF2B5EF4-FFF2-40B4-BE49-F238E27FC236}">
                <a16:creationId xmlns:a16="http://schemas.microsoft.com/office/drawing/2014/main" id="{91799896-8537-5B9B-6493-E8B397D8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898F9D85-2F62-5DCA-7EBF-1AE5342E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0FC8CB-D8B9-E54F-8DAF-23587CA7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945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6C850C-7813-2149-B307-3ACE14DE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Potentiële </a:t>
            </a:r>
            <a:r>
              <a:rPr lang="nl-NL" dirty="0" err="1"/>
              <a:t>toezichtspopulatie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68D96A-E295-F445-8815-D7CD8FFC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9549" y="6179380"/>
            <a:ext cx="7159827" cy="322075"/>
          </a:xfrm>
        </p:spPr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1" y="2184712"/>
            <a:ext cx="9298672" cy="2025603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989351" y="4210315"/>
            <a:ext cx="9912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Circa 18,0 miljoen*                      Circa 10,3 miljoen*                             Circa 2,3 miljoen*</a:t>
            </a:r>
          </a:p>
          <a:p>
            <a:endParaRPr lang="nl-NL" altLang="nl-NL" sz="1400" b="1" dirty="0">
              <a:latin typeface="Verdana" panose="020B0604030504040204" pitchFamily="34" charset="0"/>
            </a:endParaRPr>
          </a:p>
          <a:p>
            <a:endParaRPr lang="nl-NL" altLang="nl-NL" sz="1400" b="1" dirty="0">
              <a:latin typeface="Verdana" panose="020B0604030504040204" pitchFamily="34" charset="0"/>
            </a:endParaRPr>
          </a:p>
          <a:p>
            <a:r>
              <a:rPr lang="nl-NL" altLang="nl-NL" sz="1400" b="1" dirty="0">
                <a:latin typeface="Verdana" panose="020B0604030504040204" pitchFamily="34" charset="0"/>
              </a:rPr>
              <a:t>Arbeidsinspectie:</a:t>
            </a:r>
            <a:r>
              <a:rPr lang="nl-NL" altLang="nl-NL" sz="1400" dirty="0">
                <a:latin typeface="Verdana" panose="020B0604030504040204" pitchFamily="34" charset="0"/>
              </a:rPr>
              <a:t> formatie ultimo 2023: 1.753 fte </a:t>
            </a:r>
          </a:p>
          <a:p>
            <a:endParaRPr lang="nl-NL" sz="1400" dirty="0"/>
          </a:p>
          <a:p>
            <a:endParaRPr lang="nl-NL" sz="1400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63DDCD9-385B-0EBF-3BCC-3C91B86E2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B7659-D551-9D2D-75D7-3D15ED70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089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27A31E2-974D-7643-B584-9B3068A98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/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3A5C51A-BCC3-4898-B645-58E9C4023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40" y="1418303"/>
            <a:ext cx="5284713" cy="5284713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26C850C-7813-2149-B307-3ACE14DE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210" y="459305"/>
            <a:ext cx="9493142" cy="948047"/>
          </a:xfrm>
        </p:spPr>
        <p:txBody>
          <a:bodyPr anchor="b">
            <a:normAutofit/>
          </a:bodyPr>
          <a:lstStyle/>
          <a:p>
            <a:r>
              <a:rPr lang="nl-NL" sz="2800" dirty="0"/>
              <a:t>Werkgevers in Nederland / onze interventies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001E9B-C069-E64B-A474-369CB2AED3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9</a:t>
            </a:fld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08A8B0-070E-C8A2-512B-97E1330E5F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l-NL"/>
              <a:t>25 september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462D9A-F9C3-0408-C516-87635780D9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Presentatie Netwerk FNV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6387516"/>
      </p:ext>
    </p:extLst>
  </p:cSld>
  <p:clrMapOvr>
    <a:masterClrMapping/>
  </p:clrMapOvr>
</p:sld>
</file>

<file path=ppt/theme/theme1.xml><?xml version="1.0" encoding="utf-8"?>
<a:theme xmlns:a="http://schemas.openxmlformats.org/drawingml/2006/main" name="Rijkshuisstijl Violet">
  <a:themeElements>
    <a:clrScheme name="Rijks Robijnrood">
      <a:dk1>
        <a:srgbClr val="000000"/>
      </a:dk1>
      <a:lt1>
        <a:srgbClr val="FFFFFF"/>
      </a:lt1>
      <a:dk2>
        <a:srgbClr val="CA2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200 - PPT_NL Arbeidsinspectie_NL" id="{9FC1ED40-4ABE-604E-9165-9E4532D80733}" vid="{0BC31274-98D4-DA44-AEC1-D57239B385F5}"/>
    </a:ext>
  </a:extLst>
</a:theme>
</file>

<file path=ppt/theme/theme2.xml><?xml version="1.0" encoding="utf-8"?>
<a:theme xmlns:a="http://schemas.openxmlformats.org/drawingml/2006/main" name="1_Rijkshuisstijl Violet">
  <a:themeElements>
    <a:clrScheme name="Rijks Robijnrood">
      <a:dk1>
        <a:srgbClr val="000000"/>
      </a:dk1>
      <a:lt1>
        <a:srgbClr val="FFFFFF"/>
      </a:lt1>
      <a:dk2>
        <a:srgbClr val="CA2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200 - PPT_NL Arbeidsinspectie_NL" id="{9FC1ED40-4ABE-604E-9165-9E4532D80733}" vid="{0BC31274-98D4-DA44-AEC1-D57239B385F5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1423</Words>
  <Application>Microsoft Office PowerPoint</Application>
  <PresentationFormat>Breedbeeld</PresentationFormat>
  <Paragraphs>385</Paragraphs>
  <Slides>36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36</vt:i4>
      </vt:variant>
    </vt:vector>
  </HeadingPairs>
  <TitlesOfParts>
    <vt:vector size="42" baseType="lpstr">
      <vt:lpstr>Arial</vt:lpstr>
      <vt:lpstr>Calibri</vt:lpstr>
      <vt:lpstr>Verdana</vt:lpstr>
      <vt:lpstr>Wingdings</vt:lpstr>
      <vt:lpstr>Rijkshuisstijl Violet</vt:lpstr>
      <vt:lpstr>1_Rijkshuisstijl Violet</vt:lpstr>
      <vt:lpstr>PowerPoint-presentatie</vt:lpstr>
      <vt:lpstr>Toezicht op de arbeid</vt:lpstr>
      <vt:lpstr>De Arbeidsinspectie nu</vt:lpstr>
      <vt:lpstr>Werkveld  Arbeidsomstandigheden</vt:lpstr>
      <vt:lpstr>Afdeling ARBO</vt:lpstr>
      <vt:lpstr>Onze signaalfunctie</vt:lpstr>
      <vt:lpstr>Hoe wij werken: risicogericht en meldingsgestuurd</vt:lpstr>
      <vt:lpstr>Potentiële toezichtspopulatie</vt:lpstr>
      <vt:lpstr>Werkgevers in Nederland / onze interventies</vt:lpstr>
      <vt:lpstr>Organisatie</vt:lpstr>
      <vt:lpstr>Mix van interventies</vt:lpstr>
      <vt:lpstr>Handhavings-mogelijkheden:</vt:lpstr>
      <vt:lpstr>Prioriteiten 2023-2026</vt:lpstr>
      <vt:lpstr>Ongevalsonderzoek  </vt:lpstr>
      <vt:lpstr>Werkgever aan  het woord</vt:lpstr>
      <vt:lpstr>Enkele vragen vooraf</vt:lpstr>
      <vt:lpstr>Wat is een arbeidsongeval?</vt:lpstr>
      <vt:lpstr>Welke arbeidsongevallen moeten gemeld worden?</vt:lpstr>
      <vt:lpstr>Enkele cijfers</vt:lpstr>
      <vt:lpstr>Oude werkwijze ongevalsonderzoek</vt:lpstr>
      <vt:lpstr>Waarom nieuwe werkwijze?</vt:lpstr>
      <vt:lpstr>Nieuwe werkwijze ongevalsonderzoek</vt:lpstr>
      <vt:lpstr>Uitzonderingen</vt:lpstr>
      <vt:lpstr>Positie slachtoffer</vt:lpstr>
      <vt:lpstr>Beoordeling werkgeversrapportage</vt:lpstr>
      <vt:lpstr>Beoordeling werkgeversrapportage</vt:lpstr>
      <vt:lpstr>Bevindingen</vt:lpstr>
      <vt:lpstr>Resultaten/Effect</vt:lpstr>
      <vt:lpstr>Vervolgstappen</vt:lpstr>
      <vt:lpstr>Vervolgvraag</vt:lpstr>
      <vt:lpstr>Inhoud werkgeversrapportage</vt:lpstr>
      <vt:lpstr>Inhoud werkgeversrapportage</vt:lpstr>
      <vt:lpstr>Inhoud werkgeversrapportage</vt:lpstr>
      <vt:lpstr>Inhoud werkgeversrapportage</vt:lpstr>
      <vt:lpstr>Meer informatie  en hulpmiddelen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Gedifferentieerde Aanpak ongevalsonderzoek 2.0</dc:title>
  <dc:creator>Paumen, R.A.</dc:creator>
  <cp:lastModifiedBy>Paumen, R.A.</cp:lastModifiedBy>
  <cp:revision>177</cp:revision>
  <dcterms:created xsi:type="dcterms:W3CDTF">2022-08-11T07:49:34Z</dcterms:created>
  <dcterms:modified xsi:type="dcterms:W3CDTF">2025-10-01T15:33:10Z</dcterms:modified>
</cp:coreProperties>
</file>